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9.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1.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2.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23.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4.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6.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7.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8.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29.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30.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31.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33.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3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3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37.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38.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39.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40.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41.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42.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43.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44.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45.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46.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47.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48.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49.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50.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51.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52.xml" ContentType="application/vnd.openxmlformats-officedocument.presentationml.notesSlide+xml"/>
  <Override PartName="/ppt/tags/tag191.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Lst>
  <p:sldSz cx="9144000" cy="6858000" type="screen4x3"/>
  <p:notesSz cx="7315200" cy="9601200"/>
  <p:custDataLst>
    <p:tags r:id="rId65"/>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5F6F9"/>
    <a:srgbClr val="FFFCB7"/>
    <a:srgbClr val="FFF4C5"/>
    <a:srgbClr val="006666"/>
    <a:srgbClr val="339933"/>
    <a:srgbClr val="99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79" autoAdjust="0"/>
    <p:restoredTop sz="86423" autoAdjust="0"/>
  </p:normalViewPr>
  <p:slideViewPr>
    <p:cSldViewPr>
      <p:cViewPr varScale="1">
        <p:scale>
          <a:sx n="98" d="100"/>
          <a:sy n="98" d="100"/>
        </p:scale>
        <p:origin x="594" y="84"/>
      </p:cViewPr>
      <p:guideLst>
        <p:guide orient="horz" pos="2160"/>
        <p:guide pos="2880"/>
      </p:guideLst>
    </p:cSldViewPr>
  </p:slideViewPr>
  <p:outlineViewPr>
    <p:cViewPr>
      <p:scale>
        <a:sx n="33" d="100"/>
        <a:sy n="33" d="100"/>
      </p:scale>
      <p:origin x="240" y="2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08CDB00-3E20-2BAE-9C53-C280884A49BC}"/>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defRPr>
            </a:lvl1pPr>
          </a:lstStyle>
          <a:p>
            <a:pPr>
              <a:defRPr/>
            </a:pPr>
            <a:endParaRPr lang="en-US"/>
          </a:p>
        </p:txBody>
      </p:sp>
      <p:sp>
        <p:nvSpPr>
          <p:cNvPr id="5123" name="Rectangle 3">
            <a:extLst>
              <a:ext uri="{FF2B5EF4-FFF2-40B4-BE49-F238E27FC236}">
                <a16:creationId xmlns:a16="http://schemas.microsoft.com/office/drawing/2014/main" id="{F7D53995-0926-7D12-69FE-EEEAE9374028}"/>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defRPr>
            </a:lvl1pPr>
          </a:lstStyle>
          <a:p>
            <a:pPr>
              <a:defRPr/>
            </a:pPr>
            <a:endParaRPr lang="en-US"/>
          </a:p>
        </p:txBody>
      </p:sp>
      <p:sp>
        <p:nvSpPr>
          <p:cNvPr id="5124" name="Rectangle 4">
            <a:extLst>
              <a:ext uri="{FF2B5EF4-FFF2-40B4-BE49-F238E27FC236}">
                <a16:creationId xmlns:a16="http://schemas.microsoft.com/office/drawing/2014/main" id="{F1D6996E-6A96-2647-185E-5DC83C0AB9D2}"/>
              </a:ext>
            </a:extLst>
          </p:cNvPr>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defRPr>
            </a:lvl1pPr>
          </a:lstStyle>
          <a:p>
            <a:pPr>
              <a:defRPr/>
            </a:pPr>
            <a:endParaRPr lang="en-US"/>
          </a:p>
        </p:txBody>
      </p:sp>
      <p:sp>
        <p:nvSpPr>
          <p:cNvPr id="5125" name="Rectangle 5">
            <a:extLst>
              <a:ext uri="{FF2B5EF4-FFF2-40B4-BE49-F238E27FC236}">
                <a16:creationId xmlns:a16="http://schemas.microsoft.com/office/drawing/2014/main" id="{4B8AEE8B-AE2B-B462-9589-9E10686450F4}"/>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E0DCFC27-0139-4765-B818-347CEFD9DCD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47FA9D-A838-1C6B-D4F0-30E0EFDB6A52}"/>
              </a:ext>
            </a:extLst>
          </p:cNvPr>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1FA26F43-5A0A-D3F2-5A45-3CFC82B51B00}"/>
              </a:ext>
            </a:extLst>
          </p:cNvPr>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atin typeface="Arial" charset="0"/>
              </a:defRPr>
            </a:lvl1pPr>
          </a:lstStyle>
          <a:p>
            <a:pPr>
              <a:defRPr/>
            </a:pPr>
            <a:fld id="{DA2C91DD-4419-4A99-9108-6A20C15CA654}" type="datetimeFigureOut">
              <a:rPr lang="en-US"/>
              <a:pPr>
                <a:defRPr/>
              </a:pPr>
              <a:t>2/10/2025</a:t>
            </a:fld>
            <a:endParaRPr lang="en-US" dirty="0"/>
          </a:p>
        </p:txBody>
      </p:sp>
      <p:sp>
        <p:nvSpPr>
          <p:cNvPr id="4" name="Slide Image Placeholder 3">
            <a:extLst>
              <a:ext uri="{FF2B5EF4-FFF2-40B4-BE49-F238E27FC236}">
                <a16:creationId xmlns:a16="http://schemas.microsoft.com/office/drawing/2014/main" id="{22D03700-F641-2C4C-3C5B-FDAD019DD2C8}"/>
              </a:ext>
            </a:extLst>
          </p:cNvPr>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a:extLst>
              <a:ext uri="{FF2B5EF4-FFF2-40B4-BE49-F238E27FC236}">
                <a16:creationId xmlns:a16="http://schemas.microsoft.com/office/drawing/2014/main" id="{F2D90258-447D-6ED4-5E37-2A4ED8AD4788}"/>
              </a:ext>
            </a:extLst>
          </p:cNvPr>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305AD8-6A11-CE36-11D5-690845ED4D5E}"/>
              </a:ext>
            </a:extLst>
          </p:cNvPr>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11ACB6A-328A-E3FA-3FF5-05C910723E94}"/>
              </a:ext>
            </a:extLst>
          </p:cNvPr>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BDEC6061-E4BE-49C2-8B82-BB5CDF2747F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73.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76.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79.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8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8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88.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92.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95.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100.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105.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109.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113.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115.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118.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123.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127.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131.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135.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140.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143.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147.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151.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158.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162.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166.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170.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174.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178.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18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184.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187.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19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C8D266D-B52E-160F-2501-68088F87DB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0D882642-CEB7-C195-5F36-13491B518395}"/>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dirty="0"/>
              <a:t>This training will mainly cover standard forklifts – similar to one in the photo on this slide.</a:t>
            </a:r>
          </a:p>
        </p:txBody>
      </p:sp>
      <p:sp>
        <p:nvSpPr>
          <p:cNvPr id="79876" name="Slide Number Placeholder 3">
            <a:extLst>
              <a:ext uri="{FF2B5EF4-FFF2-40B4-BE49-F238E27FC236}">
                <a16:creationId xmlns:a16="http://schemas.microsoft.com/office/drawing/2014/main" id="{C85BFE64-24A5-A3DA-3010-FC8BF1E15A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8F5DB5-2398-45B3-893F-B510EDAFC365}" type="slidenum">
              <a:rPr lang="en-US" altLang="en-US"/>
              <a:pPr eaLnBrk="1" hangingPunct="1"/>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5C7F1E06-44CE-2CF3-D218-6EA5C5DA25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AD21C3B7-A4EA-746D-7AD2-21AE82EEAAB2}"/>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This propane-powered forklift is one the most common types of forklifts in use. </a:t>
            </a:r>
            <a:endParaRPr lang="en-US" altLang="en-US" sz="1500">
              <a:ea typeface="Times New Roman" panose="02020603050405020304" pitchFamily="18" charset="0"/>
              <a:cs typeface="Calibri" panose="020F0502020204030204" pitchFamily="34" charset="0"/>
            </a:endParaRPr>
          </a:p>
        </p:txBody>
      </p:sp>
      <p:sp>
        <p:nvSpPr>
          <p:cNvPr id="89092" name="Slide Number Placeholder 3">
            <a:extLst>
              <a:ext uri="{FF2B5EF4-FFF2-40B4-BE49-F238E27FC236}">
                <a16:creationId xmlns:a16="http://schemas.microsoft.com/office/drawing/2014/main" id="{876A3CDB-5A37-87F5-7DC8-F335B54FE2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8F10AE-19C0-497E-B71D-C4B6AEA19EB4}" type="slidenum">
              <a:rPr lang="en-US" altLang="en-US"/>
              <a:pPr eaLnBrk="1" hangingPunct="1"/>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2BF5AB56-8F17-A892-687F-BE2718FC95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34C7CEAD-9BD7-9EA0-579A-487739441DEA}"/>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a:t>This is another common type of forklift  often used outdoors. </a:t>
            </a:r>
          </a:p>
        </p:txBody>
      </p:sp>
      <p:sp>
        <p:nvSpPr>
          <p:cNvPr id="90116" name="Slide Number Placeholder 3">
            <a:extLst>
              <a:ext uri="{FF2B5EF4-FFF2-40B4-BE49-F238E27FC236}">
                <a16:creationId xmlns:a16="http://schemas.microsoft.com/office/drawing/2014/main" id="{B4101C9F-1BFB-5D1E-3256-6200BDE67B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E4D4C3-F6D6-4B8F-A29E-FAFA3621F6C1}" type="slidenum">
              <a:rPr lang="en-US" altLang="en-US"/>
              <a:pPr eaLnBrk="1" hangingPunct="1"/>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DB621E34-8129-9B7F-F32A-B39A2D0AC6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5E5B898C-5792-13BE-0320-C28101959CCD}"/>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a:t>These specialty PITs will not be covered in this training. </a:t>
            </a:r>
          </a:p>
        </p:txBody>
      </p:sp>
      <p:sp>
        <p:nvSpPr>
          <p:cNvPr id="91140" name="Slide Number Placeholder 3">
            <a:extLst>
              <a:ext uri="{FF2B5EF4-FFF2-40B4-BE49-F238E27FC236}">
                <a16:creationId xmlns:a16="http://schemas.microsoft.com/office/drawing/2014/main" id="{F9EEA57A-ABC4-2706-B8E7-9337C78134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1ADEAD-7536-4198-9C2D-BD688EFFFB5A}" type="slidenum">
              <a:rPr lang="en-US" altLang="en-US"/>
              <a:pPr eaLnBrk="1" hangingPunct="1"/>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B9A02EB1-B8CF-84C0-A9FE-B7283EB03A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7443D10C-B667-94F1-7E7E-9BAF20DBE158}"/>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a:t>These heavy duty vehicles will not be covered specifically, but most of the information in this course would apply to them as well. </a:t>
            </a:r>
          </a:p>
        </p:txBody>
      </p:sp>
      <p:sp>
        <p:nvSpPr>
          <p:cNvPr id="92164" name="Slide Number Placeholder 3">
            <a:extLst>
              <a:ext uri="{FF2B5EF4-FFF2-40B4-BE49-F238E27FC236}">
                <a16:creationId xmlns:a16="http://schemas.microsoft.com/office/drawing/2014/main" id="{626A256F-6BD3-5447-E0B8-32DD3605B1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F8B1C7-C8BF-454B-99DD-4DDD7B34B072}" type="slidenum">
              <a:rPr lang="en-US" altLang="en-US"/>
              <a:pPr eaLnBrk="1" hangingPunct="1"/>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95BF7FC0-9629-5DA9-D2BD-CAD7D89B9F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B7A5A7A1-F874-7D8F-9505-1778C563C7EA}"/>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This training will not cover these specialized PITs in detail. Even though these vehicles are much larger than standard forklifts, their safe operation are governed by the same general principles.</a:t>
            </a:r>
            <a:endParaRPr lang="en-US" altLang="en-US" sz="1500">
              <a:ea typeface="Times New Roman" panose="02020603050405020304" pitchFamily="18" charset="0"/>
              <a:cs typeface="Calibri" panose="020F0502020204030204" pitchFamily="34" charset="0"/>
            </a:endParaRPr>
          </a:p>
        </p:txBody>
      </p:sp>
      <p:sp>
        <p:nvSpPr>
          <p:cNvPr id="93188" name="Slide Number Placeholder 3">
            <a:extLst>
              <a:ext uri="{FF2B5EF4-FFF2-40B4-BE49-F238E27FC236}">
                <a16:creationId xmlns:a16="http://schemas.microsoft.com/office/drawing/2014/main" id="{59E19051-A83D-78BA-E1EF-1C4AD12B0C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A63022-9F30-43CC-90D3-4BF3CD8A56AA}" type="slidenum">
              <a:rPr lang="en-US" altLang="en-US"/>
              <a:pPr eaLnBrk="1" hangingPunct="1"/>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5DA5C928-3ADE-E2A9-0DBD-660C4D76F0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DCBD873A-1C9A-F5BA-CF12-79F7F79B1D44}"/>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a:t>Sometimes these examples are confused with PITs since they can be used to perform similar tasks. </a:t>
            </a:r>
          </a:p>
        </p:txBody>
      </p:sp>
      <p:sp>
        <p:nvSpPr>
          <p:cNvPr id="94212" name="Slide Number Placeholder 3">
            <a:extLst>
              <a:ext uri="{FF2B5EF4-FFF2-40B4-BE49-F238E27FC236}">
                <a16:creationId xmlns:a16="http://schemas.microsoft.com/office/drawing/2014/main" id="{9F07D90B-C1A7-10F2-F5D9-D2998B2855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EEB50B-F010-4705-BBC8-C184EFE67DC1}" type="slidenum">
              <a:rPr lang="en-US" altLang="en-US"/>
              <a:pPr eaLnBrk="1" hangingPunct="1"/>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D2AE55C2-CBDA-6C70-DE4D-C874B826C5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FF678976-1EDB-A8A1-A549-62A9AF713CA3}"/>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While the average automobile weighs around 3,000 pounds, the average forklift weighs around 9,000 pounds. Also, forklifts are heavier in the rear to counter the weight of items being carried in the forks. And, while cars have brakes on all four wheels, most forklifts only have stopping power in their front drive wheels. For that reason, forklifts are harder to stop, so they should be driven slowly. </a:t>
            </a:r>
            <a:endParaRPr lang="en-US" altLang="en-US" sz="1500">
              <a:ea typeface="Times New Roman" panose="02020603050405020304" pitchFamily="18" charset="0"/>
              <a:cs typeface="Calibri" panose="020F0502020204030204" pitchFamily="34" charset="0"/>
            </a:endParaRPr>
          </a:p>
        </p:txBody>
      </p:sp>
      <p:sp>
        <p:nvSpPr>
          <p:cNvPr id="95236" name="Slide Number Placeholder 3">
            <a:extLst>
              <a:ext uri="{FF2B5EF4-FFF2-40B4-BE49-F238E27FC236}">
                <a16:creationId xmlns:a16="http://schemas.microsoft.com/office/drawing/2014/main" id="{DA2BA3ED-5299-A668-D97A-D49AC7B65D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BC6A85-7714-454F-8490-71A3B84A2240}" type="slidenum">
              <a:rPr lang="en-US" altLang="en-US"/>
              <a:pPr eaLnBrk="1" hangingPunct="1"/>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B2B43766-1D10-967F-075E-F9E48792B1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D0E3EDBF-2286-28A9-83CC-3E020E133934}"/>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This photo show the parts of a standard forklift.  Other types will vary.   All use hydraulic fluid to operate the forks.  Most have a large counterweight in the rear to help balance a load on the front.  Most have an overhead guard to protect the operator from falling objects. The main lifting work of the forklift is done with the forks and the mast, powered by the motor.  Sometimes, older forklifts will develop a leak of hydraulic fluid. Without sufficient hydraulic fluid the forks will not operate properly, especially with a load. And a puddle of hydraulic fluid on a cement floor is a slipping hazard. </a:t>
            </a:r>
            <a:endParaRPr lang="en-US" altLang="en-US" sz="1500">
              <a:ea typeface="Times New Roman" panose="02020603050405020304" pitchFamily="18" charset="0"/>
              <a:cs typeface="Calibri" panose="020F0502020204030204" pitchFamily="34" charset="0"/>
            </a:endParaRPr>
          </a:p>
        </p:txBody>
      </p:sp>
      <p:sp>
        <p:nvSpPr>
          <p:cNvPr id="96260" name="Slide Number Placeholder 3">
            <a:extLst>
              <a:ext uri="{FF2B5EF4-FFF2-40B4-BE49-F238E27FC236}">
                <a16:creationId xmlns:a16="http://schemas.microsoft.com/office/drawing/2014/main" id="{8D57135A-354C-60DA-9A67-4F90A58B24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63E39C-F32C-4C2A-A02B-8A9358D1E134}" type="slidenum">
              <a:rPr lang="en-US" altLang="en-US"/>
              <a:pPr eaLnBrk="1" hangingPunct="1"/>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68B8BEF3-EC4C-C12A-A869-241C42B72E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13D6B0A0-1FF6-4AD1-D059-C3AF1ED24E91}"/>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The nameplate gives important information about the capacity of the forklift.  These must be readable at all times so any one who operates the forklift will know it's capacity and to not overload it.</a:t>
            </a:r>
            <a:r>
              <a:rPr lang="en-US" altLang="en-US">
                <a:solidFill>
                  <a:srgbClr val="000000"/>
                </a:solidFill>
                <a:ea typeface="Times New Roman" panose="02020603050405020304" pitchFamily="18" charset="0"/>
                <a:cs typeface="Calibri" panose="020F0502020204030204" pitchFamily="34" charset="0"/>
              </a:rPr>
              <a:t> </a:t>
            </a:r>
            <a:endParaRPr lang="en-US" altLang="en-US">
              <a:ea typeface="Times New Roman" panose="02020603050405020304" pitchFamily="18" charset="0"/>
              <a:cs typeface="Calibri" panose="020F0502020204030204" pitchFamily="34" charset="0"/>
            </a:endParaRPr>
          </a:p>
        </p:txBody>
      </p:sp>
      <p:sp>
        <p:nvSpPr>
          <p:cNvPr id="97284" name="Slide Number Placeholder 3">
            <a:extLst>
              <a:ext uri="{FF2B5EF4-FFF2-40B4-BE49-F238E27FC236}">
                <a16:creationId xmlns:a16="http://schemas.microsoft.com/office/drawing/2014/main" id="{2718021C-F8BB-C578-0BE3-A8766F65ED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C86F16-E816-43AF-B904-904F0C2E52A5}" type="slidenum">
              <a:rPr lang="en-US" altLang="en-US"/>
              <a:pPr eaLnBrk="1" hangingPunct="1"/>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28F3FA5C-7807-B5B5-85A7-1DD6BFC43A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AE769639-917D-9EF8-C4C3-FCD9E45F6963}"/>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If several people will be using the same forklift, or there is frequent changes in forklift operators over time, keeping the operation manual on the forklift is really important. </a:t>
            </a:r>
            <a:endParaRPr lang="en-US" altLang="en-US" sz="1500">
              <a:ea typeface="Times New Roman" panose="02020603050405020304" pitchFamily="18" charset="0"/>
              <a:cs typeface="Calibri" panose="020F0502020204030204" pitchFamily="34" charset="0"/>
            </a:endParaRPr>
          </a:p>
        </p:txBody>
      </p:sp>
      <p:sp>
        <p:nvSpPr>
          <p:cNvPr id="98308" name="Slide Number Placeholder 3">
            <a:extLst>
              <a:ext uri="{FF2B5EF4-FFF2-40B4-BE49-F238E27FC236}">
                <a16:creationId xmlns:a16="http://schemas.microsoft.com/office/drawing/2014/main" id="{0EA4094C-AC75-8D20-16F1-777A1FA150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B5EAF7-2971-4613-B802-1E9162127814}" type="slidenum">
              <a:rPr lang="en-US" altLang="en-US"/>
              <a:pPr eaLnBrk="1" hangingPunct="1"/>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5C94097C-4232-DB5E-3AE7-4D27D097B7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D0CD8231-2756-1601-5360-57E895F7568A}"/>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525"/>
              </a:spcBef>
            </a:pPr>
            <a:r>
              <a:rPr lang="en-US" altLang="en-US" sz="1500" dirty="0">
                <a:solidFill>
                  <a:srgbClr val="000000"/>
                </a:solidFill>
                <a:ea typeface="Times New Roman" panose="02020603050405020304" pitchFamily="18" charset="0"/>
                <a:cs typeface="Calibri" panose="020F0502020204030204" pitchFamily="34" charset="0"/>
              </a:rPr>
              <a:t>First thing – It is against the law for anyone under 18 to operate a forklift.  This is both a Washington State and federal law.</a:t>
            </a:r>
            <a:endParaRPr lang="en-US" altLang="en-US" sz="1500" dirty="0">
              <a:ea typeface="Times New Roman" panose="02020603050405020304" pitchFamily="18" charset="0"/>
              <a:cs typeface="Calibri" panose="020F0502020204030204" pitchFamily="34" charset="0"/>
            </a:endParaRPr>
          </a:p>
        </p:txBody>
      </p:sp>
      <p:sp>
        <p:nvSpPr>
          <p:cNvPr id="80900" name="Slide Number Placeholder 3">
            <a:extLst>
              <a:ext uri="{FF2B5EF4-FFF2-40B4-BE49-F238E27FC236}">
                <a16:creationId xmlns:a16="http://schemas.microsoft.com/office/drawing/2014/main" id="{1852027B-F147-EA66-592E-A63A5E6711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93A922-A92A-46DE-8680-D0A4E7198C9F}" type="slidenum">
              <a:rPr lang="en-US" altLang="en-US"/>
              <a:pPr eaLnBrk="1" hangingPunct="1"/>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28CDBA3C-E313-077E-7CF6-5A95CE5B45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45BF1F97-3F04-9D66-B25D-991C1E43816C}"/>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The stability of a forklift is important when you are handling heavy loads.  The stability triangle is a way of describing how to keep the forklift stable and prevent it from tipping over with a heavy load.  The next slide illustrates this idea further. </a:t>
            </a:r>
            <a:endParaRPr lang="en-US" altLang="en-US" sz="1500">
              <a:ea typeface="Times New Roman" panose="02020603050405020304" pitchFamily="18" charset="0"/>
              <a:cs typeface="Calibri" panose="020F0502020204030204" pitchFamily="34" charset="0"/>
            </a:endParaRPr>
          </a:p>
        </p:txBody>
      </p:sp>
      <p:sp>
        <p:nvSpPr>
          <p:cNvPr id="99332" name="Slide Number Placeholder 3">
            <a:extLst>
              <a:ext uri="{FF2B5EF4-FFF2-40B4-BE49-F238E27FC236}">
                <a16:creationId xmlns:a16="http://schemas.microsoft.com/office/drawing/2014/main" id="{2A7FC654-9628-2034-259D-DC6B027595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E0580E-9C9F-4569-98BC-BCCED176620E}" type="slidenum">
              <a:rPr lang="en-US" altLang="en-US"/>
              <a:pPr eaLnBrk="1" hangingPunct="1"/>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4DBEA27C-5F30-972A-B765-51778A2FD8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6BF4B2B1-8916-2F3E-DC73-DF056DDE1C61}"/>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As the load is raised up and away, the center of gravity also shifts up and away from middle of the forklift.  If it moves outside the triangle formed by the front wheels and the center of the rear axle, the forklift will tip forward or fall to the side.  </a:t>
            </a:r>
            <a:endParaRPr lang="en-US" altLang="en-US" sz="1500">
              <a:ea typeface="Times New Roman" panose="02020603050405020304" pitchFamily="18" charset="0"/>
              <a:cs typeface="Calibri" panose="020F0502020204030204" pitchFamily="34" charset="0"/>
            </a:endParaRPr>
          </a:p>
        </p:txBody>
      </p:sp>
      <p:sp>
        <p:nvSpPr>
          <p:cNvPr id="100356" name="Slide Number Placeholder 3">
            <a:extLst>
              <a:ext uri="{FF2B5EF4-FFF2-40B4-BE49-F238E27FC236}">
                <a16:creationId xmlns:a16="http://schemas.microsoft.com/office/drawing/2014/main" id="{81487C30-04CA-495E-E79D-6AF12DBCB0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9B650D-0930-4205-A398-B6FD97E6E50C}" type="slidenum">
              <a:rPr lang="en-US" altLang="en-US"/>
              <a:pPr eaLnBrk="1" hangingPunct="1"/>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DB4C8F93-D041-3E6B-664F-829A24A122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017F62B0-36D4-C044-288D-21AF35CAE8D2}"/>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forklift with a raised load tends to be very unstable, especially with a load near the forklift’s lifting capacity.   So as soon as the load is picked off the upper shelf in this photo, the load should be lowered before traveling or moving forward or backward. </a:t>
            </a:r>
          </a:p>
        </p:txBody>
      </p:sp>
      <p:sp>
        <p:nvSpPr>
          <p:cNvPr id="101380" name="Slide Number Placeholder 3">
            <a:extLst>
              <a:ext uri="{FF2B5EF4-FFF2-40B4-BE49-F238E27FC236}">
                <a16:creationId xmlns:a16="http://schemas.microsoft.com/office/drawing/2014/main" id="{1380C688-E6A8-98ED-AA51-E58F38262C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D1EEE8-0579-4874-974E-4951FDC968D2}" type="slidenum">
              <a:rPr lang="en-US" altLang="en-US"/>
              <a:pPr eaLnBrk="1" hangingPunct="1"/>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E9922887-9A2D-591A-1BC7-68830198B1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4A450148-22A4-B2F3-F868-CF68F9990957}"/>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As you can see from these illustrations,  the center of gravity of the load should be as close to the forklift wheels and mast as possible. </a:t>
            </a:r>
            <a:endParaRPr lang="en-US" altLang="en-US" sz="1500">
              <a:ea typeface="Times New Roman" panose="02020603050405020304" pitchFamily="18" charset="0"/>
              <a:cs typeface="Calibri" panose="020F0502020204030204" pitchFamily="34" charset="0"/>
            </a:endParaRPr>
          </a:p>
        </p:txBody>
      </p:sp>
      <p:sp>
        <p:nvSpPr>
          <p:cNvPr id="102404" name="Slide Number Placeholder 3">
            <a:extLst>
              <a:ext uri="{FF2B5EF4-FFF2-40B4-BE49-F238E27FC236}">
                <a16:creationId xmlns:a16="http://schemas.microsoft.com/office/drawing/2014/main" id="{7D6F0CFF-40A1-CFCC-4937-9E9B279982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2E5845-9938-47F3-AFC4-AB291C8582FC}" type="slidenum">
              <a:rPr lang="en-US" altLang="en-US"/>
              <a:pPr eaLnBrk="1" hangingPunct="1"/>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26154342-073E-48E2-10EC-53EBAF63F3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177D55BE-DA7F-7775-FA5E-2E614626BC66}"/>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In addition to the points on this slide, you should not pick up a load with just the tip or front part of the forks.  Place the forks all the way under the load and </a:t>
            </a:r>
            <a:r>
              <a:rPr lang="en-US" altLang="en-US" sz="1500" u="sng">
                <a:solidFill>
                  <a:srgbClr val="000000"/>
                </a:solidFill>
                <a:ea typeface="Times New Roman" panose="02020603050405020304" pitchFamily="18" charset="0"/>
                <a:cs typeface="Calibri" panose="020F0502020204030204" pitchFamily="34" charset="0"/>
              </a:rPr>
              <a:t>then</a:t>
            </a:r>
            <a:r>
              <a:rPr lang="en-US" altLang="en-US" sz="1500">
                <a:solidFill>
                  <a:srgbClr val="000000"/>
                </a:solidFill>
                <a:ea typeface="Times New Roman" panose="02020603050405020304" pitchFamily="18" charset="0"/>
                <a:cs typeface="Calibri" panose="020F0502020204030204" pitchFamily="34" charset="0"/>
              </a:rPr>
              <a:t> tip it back slightly.   You may need to tilt the forks forward slightly to get under the load and later to deposit the load.  But at all other times the forks need to be tilted back. </a:t>
            </a:r>
            <a:endParaRPr lang="en-US" altLang="en-US" sz="1500">
              <a:ea typeface="Times New Roman" panose="02020603050405020304" pitchFamily="18" charset="0"/>
              <a:cs typeface="Calibri" panose="020F0502020204030204" pitchFamily="34" charset="0"/>
            </a:endParaRPr>
          </a:p>
        </p:txBody>
      </p:sp>
      <p:sp>
        <p:nvSpPr>
          <p:cNvPr id="103428" name="Slide Number Placeholder 3">
            <a:extLst>
              <a:ext uri="{FF2B5EF4-FFF2-40B4-BE49-F238E27FC236}">
                <a16:creationId xmlns:a16="http://schemas.microsoft.com/office/drawing/2014/main" id="{EE5F2201-BAB2-EDC5-2031-6C2C350EEF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971980-D498-429A-BBDF-EBA7496C92CE}" type="slidenum">
              <a:rPr lang="en-US" altLang="en-US"/>
              <a:pPr eaLnBrk="1" hangingPunct="1"/>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9C9151DB-D4A4-5783-9E79-00958CCCCA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1CDAEF48-E278-9304-E428-01AF37DEAF52}"/>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When you drive on an incline with a load, always have the load on the uphill side.     L &amp; I rules requires these procedures be followed if the incline is 10% or more.   In addition, its especially important to tilt the load backward and keep it low.  Raise the forks just enough to clear the surface. </a:t>
            </a:r>
            <a:endParaRPr lang="en-US" altLang="en-US" sz="1500">
              <a:ea typeface="Times New Roman" panose="02020603050405020304" pitchFamily="18" charset="0"/>
              <a:cs typeface="Calibri" panose="020F0502020204030204" pitchFamily="34" charset="0"/>
            </a:endParaRPr>
          </a:p>
        </p:txBody>
      </p:sp>
      <p:sp>
        <p:nvSpPr>
          <p:cNvPr id="104452" name="Slide Number Placeholder 3">
            <a:extLst>
              <a:ext uri="{FF2B5EF4-FFF2-40B4-BE49-F238E27FC236}">
                <a16:creationId xmlns:a16="http://schemas.microsoft.com/office/drawing/2014/main" id="{C3141B06-2CEC-F024-DFC4-5D0CA4F9CB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2F242A-C616-451C-BFC0-E3A87CE2E772}" type="slidenum">
              <a:rPr lang="en-US" altLang="en-US"/>
              <a:pPr eaLnBrk="1" hangingPunct="1"/>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4A47C945-773E-106B-B874-F4304511F3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272E6EEF-DCBD-6E59-8825-8D6F83936ED2}"/>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pPr>
            <a:r>
              <a:rPr lang="en-US" altLang="en-US" sz="1500">
                <a:solidFill>
                  <a:srgbClr val="000000"/>
                </a:solidFill>
                <a:cs typeface="Times New Roman" panose="02020603050405020304" pitchFamily="18" charset="0"/>
              </a:rPr>
              <a:t>Forklifts  can turn over for all the reasons shown on this slide.</a:t>
            </a:r>
            <a:r>
              <a:rPr lang="en-US" altLang="en-US" sz="1500">
                <a:solidFill>
                  <a:srgbClr val="000000"/>
                </a:solidFill>
                <a:ea typeface="Times New Roman" panose="02020603050405020304" pitchFamily="18" charset="0"/>
                <a:cs typeface="Calibri" panose="020F0502020204030204" pitchFamily="34" charset="0"/>
              </a:rPr>
              <a:t> </a:t>
            </a:r>
            <a:endParaRPr lang="en-US" altLang="en-US" sz="1500">
              <a:cs typeface="Times New Roman" panose="02020603050405020304" pitchFamily="18" charset="0"/>
            </a:endParaRPr>
          </a:p>
        </p:txBody>
      </p:sp>
      <p:sp>
        <p:nvSpPr>
          <p:cNvPr id="105476" name="Slide Number Placeholder 3">
            <a:extLst>
              <a:ext uri="{FF2B5EF4-FFF2-40B4-BE49-F238E27FC236}">
                <a16:creationId xmlns:a16="http://schemas.microsoft.com/office/drawing/2014/main" id="{37F15B8C-AAE8-AFC5-385A-18F0EF0FA9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B33789-8EE4-4EEC-BA93-8292999B2F33}" type="slidenum">
              <a:rPr lang="en-US" altLang="en-US"/>
              <a:pPr eaLnBrk="1" hangingPunct="1"/>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AC78F9A7-8E02-A772-0D48-2F056978FC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CDB98FF2-A270-59E9-2A8E-B6FDC42D7951}"/>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In the case of a tipover, whatever you do – don't jump.  Hold on and lean away from the direction of the fall.  You may be shook up and banged up a bit, but you will survive. </a:t>
            </a:r>
            <a:endParaRPr lang="en-US" altLang="en-US" sz="1500">
              <a:ea typeface="Times New Roman" panose="02020603050405020304" pitchFamily="18" charset="0"/>
              <a:cs typeface="Calibri" panose="020F0502020204030204" pitchFamily="34" charset="0"/>
            </a:endParaRPr>
          </a:p>
        </p:txBody>
      </p:sp>
      <p:sp>
        <p:nvSpPr>
          <p:cNvPr id="106500" name="Slide Number Placeholder 3">
            <a:extLst>
              <a:ext uri="{FF2B5EF4-FFF2-40B4-BE49-F238E27FC236}">
                <a16:creationId xmlns:a16="http://schemas.microsoft.com/office/drawing/2014/main" id="{00E58CCC-B67B-2ED6-2CFE-062547DB34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496667-A183-4E93-8BA0-CC8513CCD428}" type="slidenum">
              <a:rPr lang="en-US" altLang="en-US"/>
              <a:pPr eaLnBrk="1" hangingPunct="1"/>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B7295913-6ECC-BD50-284B-1F3DA18F46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EDFDE3D3-E491-A835-59E9-9018A381BB4B}"/>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Forklift fatalities have occurred when the operator was either thrown out of the forklift or they tried to jump out when the forklift overturned.  Seat belts prevent that. </a:t>
            </a:r>
            <a:endParaRPr lang="en-US" altLang="en-US" sz="1500">
              <a:ea typeface="Times New Roman" panose="02020603050405020304" pitchFamily="18" charset="0"/>
              <a:cs typeface="Calibri" panose="020F0502020204030204" pitchFamily="34" charset="0"/>
            </a:endParaRPr>
          </a:p>
          <a:p>
            <a:pPr>
              <a:lnSpc>
                <a:spcPct val="115000"/>
              </a:lnSpc>
              <a:spcBef>
                <a:spcPts val="450"/>
              </a:spcBef>
            </a:pPr>
            <a:endParaRPr lang="en-US" altLang="en-US" sz="1500">
              <a:ea typeface="Times New Roman" panose="02020603050405020304" pitchFamily="18" charset="0"/>
              <a:cs typeface="Calibri" panose="020F0502020204030204" pitchFamily="34" charset="0"/>
            </a:endParaRPr>
          </a:p>
        </p:txBody>
      </p:sp>
      <p:sp>
        <p:nvSpPr>
          <p:cNvPr id="107524" name="Slide Number Placeholder 3">
            <a:extLst>
              <a:ext uri="{FF2B5EF4-FFF2-40B4-BE49-F238E27FC236}">
                <a16:creationId xmlns:a16="http://schemas.microsoft.com/office/drawing/2014/main" id="{0FF04B50-5799-0283-E97F-7C57702286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8129DD-D7EF-4ACB-A59E-D6B6B38CF43B}" type="slidenum">
              <a:rPr lang="en-US" altLang="en-US"/>
              <a:pPr eaLnBrk="1" hangingPunct="1"/>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007DBDF5-1513-397A-1492-21613013CF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734F1B39-814B-9241-B29A-C10E502AFD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000000"/>
                </a:solidFill>
                <a:ea typeface="Times New Roman" panose="02020603050405020304" pitchFamily="18" charset="0"/>
                <a:cs typeface="Calibri" panose="020F0502020204030204" pitchFamily="34" charset="0"/>
              </a:rPr>
              <a:t>The links to video clips is from Worksafe B.C. – the safety and health agency in British Columbia, Canada. The first covers the consequences of jumping from a forklift that is tipping over. The second one covers the real danger to pedestrians working in the same area as forklifts.</a:t>
            </a:r>
            <a:endParaRPr lang="en-US" altLang="en-US">
              <a:ea typeface="Times New Roman" panose="02020603050405020304" pitchFamily="18" charset="0"/>
              <a:cs typeface="Calibri" panose="020F0502020204030204" pitchFamily="34" charset="0"/>
            </a:endParaRPr>
          </a:p>
          <a:p>
            <a:endParaRPr lang="en-US" altLang="en-US">
              <a:ea typeface="Times New Roman" panose="02020603050405020304" pitchFamily="18" charset="0"/>
              <a:cs typeface="Calibri" panose="020F0502020204030204" pitchFamily="34" charset="0"/>
            </a:endParaRPr>
          </a:p>
        </p:txBody>
      </p:sp>
      <p:sp>
        <p:nvSpPr>
          <p:cNvPr id="108548" name="Slide Number Placeholder 3">
            <a:extLst>
              <a:ext uri="{FF2B5EF4-FFF2-40B4-BE49-F238E27FC236}">
                <a16:creationId xmlns:a16="http://schemas.microsoft.com/office/drawing/2014/main" id="{45AB87C4-EBBC-AC95-20B4-EF809D2265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D65557-514F-4191-9640-2F774BB995DB}" type="slidenum">
              <a:rPr lang="en-US" altLang="en-US"/>
              <a:pPr eaLnBrk="1" hangingPunct="1"/>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76869F0D-313F-2AA8-95CF-EFDB034946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8DFDB867-1D62-4730-3C30-0A8DFFB9AF56}"/>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Because the cause of so many forklift accidents is lack of proper training, this training is required by L &amp; I regulations for any person who will using a forklift. </a:t>
            </a:r>
            <a:endParaRPr lang="en-US" altLang="en-US" sz="1500">
              <a:ea typeface="Times New Roman" panose="02020603050405020304" pitchFamily="18" charset="0"/>
              <a:cs typeface="Calibri" panose="020F0502020204030204" pitchFamily="34" charset="0"/>
            </a:endParaRPr>
          </a:p>
        </p:txBody>
      </p:sp>
      <p:sp>
        <p:nvSpPr>
          <p:cNvPr id="81924" name="Slide Number Placeholder 3">
            <a:extLst>
              <a:ext uri="{FF2B5EF4-FFF2-40B4-BE49-F238E27FC236}">
                <a16:creationId xmlns:a16="http://schemas.microsoft.com/office/drawing/2014/main" id="{960D8593-F334-0B11-76F8-AA511F9713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D06FF6-FE0A-4274-A9CF-5D8D89F8728A}" type="slidenum">
              <a:rPr lang="en-US" altLang="en-US"/>
              <a:pPr eaLnBrk="1" hangingPunct="1"/>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43A2C77F-8136-61D2-2A27-66A570EB28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463FFF42-23E5-C667-6C4B-A5E6B4AD6875}"/>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If your company has no assigned person to do forklift inspection and maintenance, the responsibility is yours.   You should double check even if the company has maintenance personnel.  If you operate a propane powered forklift indoors, check for noticeable propane or exhaust odors which mean an engine tuneup is required to keep carbon monoxide levels low.   More about that in the slides following. </a:t>
            </a:r>
            <a:endParaRPr lang="en-US" altLang="en-US" sz="1500">
              <a:ea typeface="Times New Roman" panose="02020603050405020304" pitchFamily="18" charset="0"/>
              <a:cs typeface="Calibri" panose="020F0502020204030204" pitchFamily="34" charset="0"/>
            </a:endParaRPr>
          </a:p>
        </p:txBody>
      </p:sp>
      <p:sp>
        <p:nvSpPr>
          <p:cNvPr id="109572" name="Slide Number Placeholder 3">
            <a:extLst>
              <a:ext uri="{FF2B5EF4-FFF2-40B4-BE49-F238E27FC236}">
                <a16:creationId xmlns:a16="http://schemas.microsoft.com/office/drawing/2014/main" id="{958FE7E4-153C-054C-8B74-AB46B54F2E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8D16A5-B9C6-45BF-9F6D-6804686F7610}" type="slidenum">
              <a:rPr lang="en-US" altLang="en-US"/>
              <a:pPr eaLnBrk="1" hangingPunct="1"/>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97F81240-C625-E36C-27D8-01BB6E36BE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6584217C-15ED-AD0D-557B-D7E8D09BF13A}"/>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Propane is safe to use as long as it is contained.  However, as this slide indicates,  a large leak is a major hazard that could result in a fireball with severe burns to you or nearby workers.   Some companies may have a propane cylinder exchange system where a propane vendor supplies full cylinders in exchange for empty ones.   If you switch out empty cylinders with full ones, just remember to make sure all valves on the cylinders are closed. </a:t>
            </a:r>
            <a:endParaRPr lang="en-US" altLang="en-US" sz="1500">
              <a:ea typeface="Times New Roman" panose="02020603050405020304" pitchFamily="18" charset="0"/>
              <a:cs typeface="Calibri" panose="020F0502020204030204" pitchFamily="34" charset="0"/>
            </a:endParaRPr>
          </a:p>
        </p:txBody>
      </p:sp>
      <p:sp>
        <p:nvSpPr>
          <p:cNvPr id="110596" name="Slide Number Placeholder 3">
            <a:extLst>
              <a:ext uri="{FF2B5EF4-FFF2-40B4-BE49-F238E27FC236}">
                <a16:creationId xmlns:a16="http://schemas.microsoft.com/office/drawing/2014/main" id="{FADD3712-52A0-75B7-BF50-4667F62C22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77FCBB-DF8B-418C-BD2C-BAAA9977B376}" type="slidenum">
              <a:rPr lang="en-US" altLang="en-US"/>
              <a:pPr eaLnBrk="1" hangingPunct="1"/>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8ABDECB2-C7B5-6AB9-B080-63A0A378D1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63785854-2FF8-6466-43AD-C513A0001FC3}"/>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a:t>If you have to change or charge batteries on your electric forklift, you could be exposed to the hazards of burns from battery acid or fire from hydrogen gas. Because of their weight, batteries are typically lifted with a hydraulic hoist.  If you are the one that has to do that, be sure you know how to operate the hoist correctly. </a:t>
            </a:r>
          </a:p>
        </p:txBody>
      </p:sp>
      <p:sp>
        <p:nvSpPr>
          <p:cNvPr id="111620" name="Slide Number Placeholder 3">
            <a:extLst>
              <a:ext uri="{FF2B5EF4-FFF2-40B4-BE49-F238E27FC236}">
                <a16:creationId xmlns:a16="http://schemas.microsoft.com/office/drawing/2014/main" id="{27C08183-F070-41C4-F2F8-6A81F514A5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7D8FB7-C73C-493B-8DB4-021DDEAC0B78}" type="slidenum">
              <a:rPr lang="en-US" altLang="en-US"/>
              <a:pPr eaLnBrk="1" hangingPunct="1"/>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782C189B-C434-7D1A-9A58-391172F506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C1F1AC60-2FD8-CCAC-E9CB-2745E990372C}"/>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a:solidFill>
                  <a:srgbClr val="000000"/>
                </a:solidFill>
                <a:ea typeface="Times New Roman" panose="02020603050405020304" pitchFamily="18" charset="0"/>
                <a:cs typeface="Calibri" panose="020F0502020204030204" pitchFamily="34" charset="0"/>
              </a:rPr>
              <a:t>Using an unapproved attachment can alter the forklift's lifting and balance characteristics and lead to the forklift overturning.  The forklift must be marked in some way to show the weight of the attachment.  This is usually found on the nameplate, unless it has been altered by a user without consulting the manufacturer.  Doing so is actually a violation of forklift safety regulations. </a:t>
            </a:r>
            <a:endParaRPr lang="en-US" altLang="en-US" sz="1500">
              <a:ea typeface="Times New Roman" panose="02020603050405020304" pitchFamily="18" charset="0"/>
              <a:cs typeface="Calibri" panose="020F0502020204030204" pitchFamily="34" charset="0"/>
            </a:endParaRPr>
          </a:p>
          <a:p>
            <a:endParaRPr lang="en-US" altLang="en-US">
              <a:ea typeface="Times New Roman" panose="02020603050405020304" pitchFamily="18" charset="0"/>
              <a:cs typeface="Calibri" panose="020F0502020204030204" pitchFamily="34" charset="0"/>
            </a:endParaRPr>
          </a:p>
        </p:txBody>
      </p:sp>
      <p:sp>
        <p:nvSpPr>
          <p:cNvPr id="112644" name="Slide Number Placeholder 3">
            <a:extLst>
              <a:ext uri="{FF2B5EF4-FFF2-40B4-BE49-F238E27FC236}">
                <a16:creationId xmlns:a16="http://schemas.microsoft.com/office/drawing/2014/main" id="{24CB886E-D77E-1BD3-313E-AE24ACBA3D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C44157-F1FA-4957-9389-585267E26570}" type="slidenum">
              <a:rPr lang="en-US" altLang="en-US"/>
              <a:pPr eaLnBrk="1" hangingPunct="1"/>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32E343BD-802C-401B-0E0D-257B911733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B0E30B35-6A5A-D157-FDE9-4D314F2112B2}"/>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a:t>Pallet loads are often shrink-wrapped or otherwise secured with strapping or other devices, especially in warehouses.  But sometimes one-time or short-term jobs or other work conditions make that impossible.  In those cases, proper stacking on a pallet is important.   In addition, damaged pallets are subject to collapsing suddenly and the load being dumped or dropped. </a:t>
            </a:r>
          </a:p>
          <a:p>
            <a:endParaRPr lang="en-US" altLang="en-US"/>
          </a:p>
        </p:txBody>
      </p:sp>
      <p:sp>
        <p:nvSpPr>
          <p:cNvPr id="113668" name="Slide Number Placeholder 3">
            <a:extLst>
              <a:ext uri="{FF2B5EF4-FFF2-40B4-BE49-F238E27FC236}">
                <a16:creationId xmlns:a16="http://schemas.microsoft.com/office/drawing/2014/main" id="{9FDC9F26-0695-0EBA-B39D-F41E885FCC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36A029-8F9E-4161-B934-27A0C358FB8F}" type="slidenum">
              <a:rPr lang="en-US" altLang="en-US"/>
              <a:pPr eaLnBrk="1" hangingPunct="1"/>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CD372D0A-FA96-055F-C615-D6B98EC860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C5257387-9C4A-30A7-CABB-5AE8341BCC43}"/>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Lifting someone on the forks of forklift is an extremely risky operation and often done “just for a minute” to accomplish some quick task.  Don't allow yourself to be talked into it or think you can get away with it.  </a:t>
            </a:r>
            <a:endParaRPr lang="en-US" altLang="en-US" sz="1500">
              <a:ea typeface="Times New Roman" panose="02020603050405020304" pitchFamily="18" charset="0"/>
              <a:cs typeface="Calibri" panose="020F0502020204030204" pitchFamily="34" charset="0"/>
            </a:endParaRPr>
          </a:p>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When a work platform is used, the forklift operator must always be in attendance – no further than 25 feet away, with the brake set.   If the platform needs to be moved more than a few inches, the worker on the platform must get off first.  No driving along with workers in the platform.  </a:t>
            </a:r>
            <a:endParaRPr lang="en-US" altLang="en-US" sz="1500">
              <a:ea typeface="Times New Roman" panose="02020603050405020304" pitchFamily="18" charset="0"/>
              <a:cs typeface="Calibri" panose="020F0502020204030204" pitchFamily="34" charset="0"/>
            </a:endParaRPr>
          </a:p>
        </p:txBody>
      </p:sp>
      <p:sp>
        <p:nvSpPr>
          <p:cNvPr id="114692" name="Slide Number Placeholder 3">
            <a:extLst>
              <a:ext uri="{FF2B5EF4-FFF2-40B4-BE49-F238E27FC236}">
                <a16:creationId xmlns:a16="http://schemas.microsoft.com/office/drawing/2014/main" id="{77D04463-1F63-E045-11FB-72995CE798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1806A4-5C42-4439-A364-A2963425BE6A}" type="slidenum">
              <a:rPr lang="en-US" altLang="en-US"/>
              <a:pPr eaLnBrk="1" hangingPunct="1"/>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1AD30078-DF32-3D4E-3F8F-5ADD91910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9A5363DE-48FC-547E-D1B7-9E77D1A74849}"/>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a:t>Sometimes people will try to use a forklift with a stack of pallets on the forks to gain access to something out of reach.  Don’t be a part of this practice, since the worker on the pallet can easily fall off.</a:t>
            </a:r>
          </a:p>
        </p:txBody>
      </p:sp>
      <p:sp>
        <p:nvSpPr>
          <p:cNvPr id="115716" name="Slide Number Placeholder 3">
            <a:extLst>
              <a:ext uri="{FF2B5EF4-FFF2-40B4-BE49-F238E27FC236}">
                <a16:creationId xmlns:a16="http://schemas.microsoft.com/office/drawing/2014/main" id="{5DF60613-6933-103F-F358-EC6A44657F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B69720-5075-4253-BEA9-0334A2741C02}" type="slidenum">
              <a:rPr lang="en-US" altLang="en-US"/>
              <a:pPr eaLnBrk="1" hangingPunct="1"/>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F93BA86D-821A-237B-24B1-62F8AEE775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F2D386CB-3BB5-2FE6-7706-82197802AF3B}"/>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a:t>Order picker forklifts used in warehouses where the worker stands on the platform that raises and lowers presents a fall hazard.  Workers who use this type of equipment must be protected by either a guard rail or the appropriate fall protection harness as shown.  Waist-only harnesses, also called “body belts”,  are not acceptable unless they completely prevent the operator from falling off the order-picker.  </a:t>
            </a:r>
          </a:p>
          <a:p>
            <a:endParaRPr lang="en-US" altLang="en-US"/>
          </a:p>
        </p:txBody>
      </p:sp>
      <p:sp>
        <p:nvSpPr>
          <p:cNvPr id="116740" name="Slide Number Placeholder 3">
            <a:extLst>
              <a:ext uri="{FF2B5EF4-FFF2-40B4-BE49-F238E27FC236}">
                <a16:creationId xmlns:a16="http://schemas.microsoft.com/office/drawing/2014/main" id="{09F8D733-5184-9303-2828-DF7BAC6B60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345BAD-54F4-4E20-8F4C-FC9089422487}" type="slidenum">
              <a:rPr lang="en-US" altLang="en-US"/>
              <a:pPr eaLnBrk="1" hangingPunct="1"/>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C077145F-E574-49A4-6A28-048B5C35F8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57244AF8-7F57-D28B-B5C5-540253C9CA0F}"/>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pPr>
            <a:r>
              <a:rPr lang="en-US" altLang="en-US" sz="1500">
                <a:solidFill>
                  <a:srgbClr val="000000"/>
                </a:solidFill>
                <a:ea typeface="Times New Roman" panose="02020603050405020304" pitchFamily="18" charset="0"/>
                <a:cs typeface="Calibri" panose="020F0502020204030204" pitchFamily="34" charset="0"/>
              </a:rPr>
              <a:t>This is an example of what can happen if a safety harness is not available or used.</a:t>
            </a:r>
            <a:endParaRPr lang="en-US" altLang="en-US" sz="1500">
              <a:ea typeface="Times New Roman" panose="02020603050405020304" pitchFamily="18" charset="0"/>
              <a:cs typeface="Calibri" panose="020F0502020204030204" pitchFamily="34" charset="0"/>
            </a:endParaRPr>
          </a:p>
        </p:txBody>
      </p:sp>
      <p:sp>
        <p:nvSpPr>
          <p:cNvPr id="117764" name="Slide Number Placeholder 3">
            <a:extLst>
              <a:ext uri="{FF2B5EF4-FFF2-40B4-BE49-F238E27FC236}">
                <a16:creationId xmlns:a16="http://schemas.microsoft.com/office/drawing/2014/main" id="{B898A144-5FA4-1B74-8706-28EEADBDEF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88B772-E8F2-4D54-9E29-14B842D65754}" type="slidenum">
              <a:rPr lang="en-US" altLang="en-US"/>
              <a:pPr eaLnBrk="1" hangingPunct="1"/>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E5510A50-DD23-9599-6310-4B6D1C0F07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C595B70C-6E44-CD15-8695-C0BE7CD1AE68}"/>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Mast configuration can affect the operator's visibility.   Newer mast designs use two side cylinders with a gap in the middle which provide much improved visibility compared to older mast designs that have a single central cylinder.  But with a tall load, your forward view will be blocked, making it necessary to travel in reverse or use a spotter. </a:t>
            </a:r>
            <a:endParaRPr lang="en-US" altLang="en-US" sz="1500">
              <a:ea typeface="Times New Roman" panose="02020603050405020304" pitchFamily="18" charset="0"/>
              <a:cs typeface="Calibri" panose="020F0502020204030204" pitchFamily="34" charset="0"/>
            </a:endParaRPr>
          </a:p>
        </p:txBody>
      </p:sp>
      <p:sp>
        <p:nvSpPr>
          <p:cNvPr id="118788" name="Slide Number Placeholder 3">
            <a:extLst>
              <a:ext uri="{FF2B5EF4-FFF2-40B4-BE49-F238E27FC236}">
                <a16:creationId xmlns:a16="http://schemas.microsoft.com/office/drawing/2014/main" id="{53D49B81-0841-083F-AC2A-61CE1E5A36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C2D36D-3B05-4648-BEA5-E81BF6074E49}" type="slidenum">
              <a:rPr lang="en-US" altLang="en-US"/>
              <a:pPr eaLnBrk="1" hangingPunct="1"/>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98F74C21-3B3F-B728-4538-0732C533A1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None/>
            </a:pPr>
            <a:fld id="{8A2E6313-E7A5-4354-B6FD-9D263BFBC6FB}" type="slidenum">
              <a:rPr lang="en-GB" altLang="en-US"/>
              <a:pPr eaLnBrk="1" hangingPunct="1">
                <a:buFont typeface="Wingdings" panose="05000000000000000000" pitchFamily="2" charset="2"/>
                <a:buNone/>
              </a:pPr>
              <a:t>4</a:t>
            </a:fld>
            <a:endParaRPr lang="en-GB" altLang="en-US"/>
          </a:p>
        </p:txBody>
      </p:sp>
      <p:sp>
        <p:nvSpPr>
          <p:cNvPr id="82947" name="Rectangle 1">
            <a:extLst>
              <a:ext uri="{FF2B5EF4-FFF2-40B4-BE49-F238E27FC236}">
                <a16:creationId xmlns:a16="http://schemas.microsoft.com/office/drawing/2014/main" id="{1D4376BF-EA07-9C2E-9A28-A87D119CE1F8}"/>
              </a:ext>
            </a:extLst>
          </p:cNvPr>
          <p:cNvSpPr>
            <a:spLocks noChangeArrowheads="1" noTextEdit="1"/>
          </p:cNvSpPr>
          <p:nvPr>
            <p:ph type="sldImg"/>
          </p:nvPr>
        </p:nvSpPr>
        <p:spPr bwMode="auto">
          <a:xfrm>
            <a:off x="1258888" y="730250"/>
            <a:ext cx="4795837" cy="3597275"/>
          </a:xfrm>
          <a:solidFill>
            <a:srgbClr val="FFFFFF"/>
          </a:solidFill>
          <a:ln>
            <a:solidFill>
              <a:srgbClr val="000000"/>
            </a:solidFill>
            <a:miter lim="800000"/>
            <a:headEnd/>
            <a:tailEnd/>
          </a:ln>
        </p:spPr>
      </p:sp>
      <p:sp>
        <p:nvSpPr>
          <p:cNvPr id="82948" name="Rectangle 2">
            <a:extLst>
              <a:ext uri="{FF2B5EF4-FFF2-40B4-BE49-F238E27FC236}">
                <a16:creationId xmlns:a16="http://schemas.microsoft.com/office/drawing/2014/main" id="{361657F7-EF1A-61DA-6471-6B87ECBBFBB1}"/>
              </a:ext>
            </a:extLst>
          </p:cNvPr>
          <p:cNvSpPr>
            <a:spLocks noChangeArrowheads="1"/>
          </p:cNvSpPr>
          <p:nvPr>
            <p:ph type="body" idx="1"/>
            <p:custDataLst>
              <p:tags r:id="rId1"/>
            </p:custDataLst>
          </p:nvPr>
        </p:nvSpPr>
        <p:spPr bwMode="auto">
          <a:xfrm>
            <a:off x="731838" y="4559300"/>
            <a:ext cx="5851525" cy="4235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r>
              <a:rPr lang="en-US" altLang="en-US" sz="1500"/>
              <a:t>This slide shows that forklifts can be dangerous.  The link to fatalities investigated by federal OSHA are about 10 years old, but similar accidents still occur.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C5EE0BDE-FFD8-C045-87CE-A3750D021D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734ADD8A-741C-C1CE-AD89-E92B2D514888}"/>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a:t>When moving forward, the mast will block part of your view, even when the load is lowered.</a:t>
            </a:r>
          </a:p>
        </p:txBody>
      </p:sp>
      <p:sp>
        <p:nvSpPr>
          <p:cNvPr id="119812" name="Slide Number Placeholder 3">
            <a:extLst>
              <a:ext uri="{FF2B5EF4-FFF2-40B4-BE49-F238E27FC236}">
                <a16:creationId xmlns:a16="http://schemas.microsoft.com/office/drawing/2014/main" id="{05D3F478-8F34-293C-01F1-BF7131F0AB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10A218-C1E0-4BFA-B86F-37298B081D14}" type="slidenum">
              <a:rPr lang="en-US" altLang="en-US"/>
              <a:pPr eaLnBrk="1" hangingPunct="1"/>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94827495-9D61-F3DC-8C6A-90EEBEECC8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774BC5BD-3AD7-EBD4-F418-EC148CD499CA}"/>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a:t>Your employer may have restricted lanes for other workers – pedestrians – but people don’t always pay attention. You are often moving faster than a pedestrian and forklifts can’t stop suddenly, especially with a load.  10% of all fatalities involving forklifts are from workers being struck or run-over by a forklift.  Don’t let it be your fault. </a:t>
            </a:r>
          </a:p>
        </p:txBody>
      </p:sp>
      <p:sp>
        <p:nvSpPr>
          <p:cNvPr id="120836" name="Slide Number Placeholder 3">
            <a:extLst>
              <a:ext uri="{FF2B5EF4-FFF2-40B4-BE49-F238E27FC236}">
                <a16:creationId xmlns:a16="http://schemas.microsoft.com/office/drawing/2014/main" id="{2A35E548-5216-A32C-7F88-E92D9986DC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63D450-DF0C-4DE8-AAB8-BAF3C0CA194F}" type="slidenum">
              <a:rPr lang="en-US" altLang="en-US"/>
              <a:pPr eaLnBrk="1" hangingPunct="1"/>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D3A93316-237B-27D8-7ED1-F54F5F1E62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BE704796-C2D0-00DD-1D27-5FC13FA43A17}"/>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a:t>In this example of a real accident, the pedestrian walked behind the forklift without catching the attention of forklift operator even though the back-up alarm was sounding.  The forklift operator failed to look backwards, so the forklift hit the pedestrian, knocked him down and badly injuring his leg. </a:t>
            </a:r>
          </a:p>
        </p:txBody>
      </p:sp>
      <p:sp>
        <p:nvSpPr>
          <p:cNvPr id="121860" name="Slide Number Placeholder 3">
            <a:extLst>
              <a:ext uri="{FF2B5EF4-FFF2-40B4-BE49-F238E27FC236}">
                <a16:creationId xmlns:a16="http://schemas.microsoft.com/office/drawing/2014/main" id="{E17F0CCE-42D6-C849-DF2D-E2DA5A17D9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771351-C6BE-4CCE-9E99-CB55A89D84B6}" type="slidenum">
              <a:rPr lang="en-US" altLang="en-US"/>
              <a:pPr eaLnBrk="1" hangingPunct="1"/>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B5B89BE4-0E37-8ECA-B824-272BD8FCF8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A194C53D-1595-7481-2275-967032DC135A}"/>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a:t>Driving in and out of a trailer or railcar can cause either the ramp or the trailer itself to move. Securing truck trailer wheels prevents trailer movement and keeps dockboard secure.   Dockboards or bridgeplates have various methods or attachments to keep them secure.  </a:t>
            </a:r>
          </a:p>
        </p:txBody>
      </p:sp>
      <p:sp>
        <p:nvSpPr>
          <p:cNvPr id="122884" name="Slide Number Placeholder 3">
            <a:extLst>
              <a:ext uri="{FF2B5EF4-FFF2-40B4-BE49-F238E27FC236}">
                <a16:creationId xmlns:a16="http://schemas.microsoft.com/office/drawing/2014/main" id="{190F232B-3B7D-AD28-45B8-B80D0AA601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3E5A45-3845-4A06-80FA-5F54F5ABA305}" type="slidenum">
              <a:rPr lang="en-US" altLang="en-US"/>
              <a:pPr eaLnBrk="1" hangingPunct="1"/>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F90B77ED-41F5-AFF9-4456-93AB68C3F4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DD7C5B09-3859-CB48-5925-B5C82C1FD16C}"/>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a:t>Wide loads are susceptible to shifting or sliding off the forks and of course make it difficult to maneuver in tight places.   Irregular size loads can shift the center of gravity in unexpected ways.  Caution in handling these types of loads is necessary.  It is often safer to move a wide heavy load with a crane rather than a forklift. </a:t>
            </a:r>
          </a:p>
        </p:txBody>
      </p:sp>
      <p:sp>
        <p:nvSpPr>
          <p:cNvPr id="123908" name="Slide Number Placeholder 3">
            <a:extLst>
              <a:ext uri="{FF2B5EF4-FFF2-40B4-BE49-F238E27FC236}">
                <a16:creationId xmlns:a16="http://schemas.microsoft.com/office/drawing/2014/main" id="{32E50CB5-B8D2-4401-03BF-B78BE6E941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2FBDFB-CB8B-4798-8D0F-26C129E001AA}" type="slidenum">
              <a:rPr lang="en-US" altLang="en-US"/>
              <a:pPr eaLnBrk="1" hangingPunct="1"/>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972CCC86-86EC-8D9B-24F6-EB313891F1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C92F2F59-4BD7-7163-CEB9-ACA2BA202F69}"/>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In warehouses with high storage racks, the lightest loads should be placed on the top racks, and the heavier loads on the bottom racks.   Remember a forklift is less stable with a load raised high, especially while moving. </a:t>
            </a:r>
            <a:endParaRPr lang="en-US" altLang="en-US" sz="1500">
              <a:ea typeface="Times New Roman" panose="02020603050405020304" pitchFamily="18" charset="0"/>
              <a:cs typeface="Calibri" panose="020F0502020204030204" pitchFamily="34" charset="0"/>
            </a:endParaRPr>
          </a:p>
        </p:txBody>
      </p:sp>
      <p:sp>
        <p:nvSpPr>
          <p:cNvPr id="124932" name="Slide Number Placeholder 3">
            <a:extLst>
              <a:ext uri="{FF2B5EF4-FFF2-40B4-BE49-F238E27FC236}">
                <a16:creationId xmlns:a16="http://schemas.microsoft.com/office/drawing/2014/main" id="{EA094E3D-AB08-3066-8886-7EAFAF4D29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3BC2AB-E15F-4630-A5C0-0BA6B6E3CBE8}" type="slidenum">
              <a:rPr lang="en-US" altLang="en-US"/>
              <a:pPr eaLnBrk="1" hangingPunct="1"/>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BA827C12-446A-CFEA-B0BC-B59FD7302F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F83F4BDE-6AE1-F47D-A923-1448CCD9FB10}"/>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The link to the Yale forklift company poster at the bottom of the slide is a good list of forklift safety practices. It can be simply viewed or printed out. </a:t>
            </a:r>
            <a:endParaRPr lang="en-US" altLang="en-US" sz="1500">
              <a:ea typeface="Times New Roman" panose="02020603050405020304" pitchFamily="18" charset="0"/>
              <a:cs typeface="Calibri" panose="020F0502020204030204" pitchFamily="34" charset="0"/>
            </a:endParaRPr>
          </a:p>
        </p:txBody>
      </p:sp>
      <p:sp>
        <p:nvSpPr>
          <p:cNvPr id="125956" name="Slide Number Placeholder 3">
            <a:extLst>
              <a:ext uri="{FF2B5EF4-FFF2-40B4-BE49-F238E27FC236}">
                <a16:creationId xmlns:a16="http://schemas.microsoft.com/office/drawing/2014/main" id="{9664E2C4-FC21-1372-94BA-3378794824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18B6A2-3D8C-4F58-A345-30D7D5265BA8}" type="slidenum">
              <a:rPr lang="en-US" altLang="en-US"/>
              <a:pPr eaLnBrk="1" hangingPunct="1"/>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4FCDE0DE-82C5-FAD4-564E-6B845DF616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5774737B-97E2-BFC9-39D9-3FE1234FD83D}"/>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a:t>This example shows one reason why riders on a forklift is dangerous.  The other reason would be that the rider could easily slip off the forklift since he has no seatbelt and is not sitting in a seat. </a:t>
            </a:r>
          </a:p>
        </p:txBody>
      </p:sp>
      <p:sp>
        <p:nvSpPr>
          <p:cNvPr id="126980" name="Slide Number Placeholder 3">
            <a:extLst>
              <a:ext uri="{FF2B5EF4-FFF2-40B4-BE49-F238E27FC236}">
                <a16:creationId xmlns:a16="http://schemas.microsoft.com/office/drawing/2014/main" id="{1372DD43-1C87-45B5-16F8-5756D9B4C7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25FAC9C-AAF0-4744-ABD5-6D3D31E1C5B2}" type="slidenum">
              <a:rPr lang="en-US" altLang="en-US"/>
              <a:pPr eaLnBrk="1" hangingPunct="1"/>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062BBC86-2EF0-E83B-3394-C76B601B8D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35F8442A-675A-8979-1A2C-4BB23CC4186F}"/>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a:t>This is another example of an actual accident.  The safer way this operator should have handled this situation was to slowly lower the load to the ground, set the brake and then dismounted the forklift and re-adjusted the boxes.</a:t>
            </a:r>
          </a:p>
        </p:txBody>
      </p:sp>
      <p:sp>
        <p:nvSpPr>
          <p:cNvPr id="128004" name="Slide Number Placeholder 3">
            <a:extLst>
              <a:ext uri="{FF2B5EF4-FFF2-40B4-BE49-F238E27FC236}">
                <a16:creationId xmlns:a16="http://schemas.microsoft.com/office/drawing/2014/main" id="{0DE4D9BE-FDCA-990B-6296-3EB2A6A96D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6D254C-BF67-43F3-B1F4-13345BC55B89}" type="slidenum">
              <a:rPr lang="en-US" altLang="en-US"/>
              <a:pPr eaLnBrk="1" hangingPunct="1"/>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04E1FE50-480F-514B-7EA7-F70735A594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01E5446D-DB1E-BB4B-76D1-E83E8FC3A5F8}"/>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It goes without saying – just like any other moving vehicle, watch your speed.  It's especially dangerous in a workplace with nearby workers and walls, doors, racks or stored material that block your view.  As mentioned before, it's harder to stop a heavy forklift with a load than a car, even at low speeds.   </a:t>
            </a:r>
            <a:endParaRPr lang="en-US" altLang="en-US" sz="1500">
              <a:ea typeface="Times New Roman" panose="02020603050405020304" pitchFamily="18" charset="0"/>
              <a:cs typeface="Calibri" panose="020F0502020204030204" pitchFamily="34" charset="0"/>
            </a:endParaRPr>
          </a:p>
        </p:txBody>
      </p:sp>
      <p:sp>
        <p:nvSpPr>
          <p:cNvPr id="129028" name="Slide Number Placeholder 3">
            <a:extLst>
              <a:ext uri="{FF2B5EF4-FFF2-40B4-BE49-F238E27FC236}">
                <a16:creationId xmlns:a16="http://schemas.microsoft.com/office/drawing/2014/main" id="{FFE62FA9-3245-DA72-D879-8B3D13FE47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092286-6D26-44CE-B873-6E55BB2955B1}" type="slidenum">
              <a:rPr lang="en-US" altLang="en-US"/>
              <a:pPr eaLnBrk="1" hangingPunct="1"/>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3EC23FF4-67B1-3ADF-4D64-6942B52601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ED87027A-0AF7-FDAC-3060-A5337DCC2580}"/>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As you can see from these statistics, forklifts injure or even kill workers in our State and the reason is often due to lack of proper training.  DOSH safety inspectors routinely ask if forklift drivers have had training  during their workplace inspections and will cite a company if they don’t.  So, be sure to take this training seriously and get further hands-on training on the specific forklift you will be operating after you have completed this online course.</a:t>
            </a:r>
            <a:endParaRPr lang="en-US" altLang="en-US" sz="1500">
              <a:ea typeface="Times New Roman" panose="02020603050405020304" pitchFamily="18" charset="0"/>
              <a:cs typeface="Calibri" panose="020F0502020204030204" pitchFamily="34" charset="0"/>
            </a:endParaRPr>
          </a:p>
        </p:txBody>
      </p:sp>
      <p:sp>
        <p:nvSpPr>
          <p:cNvPr id="83972" name="Slide Number Placeholder 3">
            <a:extLst>
              <a:ext uri="{FF2B5EF4-FFF2-40B4-BE49-F238E27FC236}">
                <a16:creationId xmlns:a16="http://schemas.microsoft.com/office/drawing/2014/main" id="{5034627B-D2B1-AEB3-6007-5542252DEF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37F0C3-525F-4769-B82F-32690144FCBE}" type="slidenum">
              <a:rPr lang="en-US" altLang="en-US"/>
              <a:pPr eaLnBrk="1" hangingPunct="1"/>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248D5BEB-C6B2-BA27-851D-52626CEF99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C6AE4A27-5EE2-FC58-29F3-B5EC979F3802}"/>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pPr>
            <a:r>
              <a:rPr lang="en-US" altLang="en-US" sz="1500">
                <a:solidFill>
                  <a:srgbClr val="000000"/>
                </a:solidFill>
                <a:ea typeface="Times New Roman" panose="02020603050405020304" pitchFamily="18" charset="0"/>
                <a:cs typeface="Calibri" panose="020F0502020204030204" pitchFamily="34" charset="0"/>
              </a:rPr>
              <a:t>Not leaving an operating forklift unattended is another requirement of the L &amp; I safety regulations on forklifts. </a:t>
            </a:r>
            <a:endParaRPr lang="en-US" altLang="en-US" sz="1500">
              <a:ea typeface="Times New Roman" panose="02020603050405020304" pitchFamily="18" charset="0"/>
              <a:cs typeface="Calibri" panose="020F0502020204030204" pitchFamily="34" charset="0"/>
            </a:endParaRPr>
          </a:p>
        </p:txBody>
      </p:sp>
      <p:sp>
        <p:nvSpPr>
          <p:cNvPr id="130052" name="Slide Number Placeholder 3">
            <a:extLst>
              <a:ext uri="{FF2B5EF4-FFF2-40B4-BE49-F238E27FC236}">
                <a16:creationId xmlns:a16="http://schemas.microsoft.com/office/drawing/2014/main" id="{0236A695-C5EE-85F7-8D6A-74A2E5ECD6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23B30A-0CD0-47A0-ADBB-EC89F89AB96B}" type="slidenum">
              <a:rPr lang="en-US" altLang="en-US"/>
              <a:pPr eaLnBrk="1" hangingPunct="1"/>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3A6BF102-C815-E8A7-324A-A93B15B046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63CEAE86-0445-4A4D-32B7-10ECEC627E09}"/>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a:t>You may have heard or been told that propane powered forklifts “burn clean” or don’t emit carbon monoxide.   Although the amount is much less than a gasoline engine, they still do produce carbon monoxide and the levels can be quite high on poorly tuned forklifts.    In fact carbon monoxide poisoning from indoor forklift operations is a common occurrence in Washington state, especially in the fall or winter when warehouse doors are closed up or ventilation is turned off or malfunctions.   Symptoms of carbon monoxide poisoning are typically a severe headache, nausea or even collapse in worst cases. </a:t>
            </a:r>
          </a:p>
          <a:p>
            <a:r>
              <a:rPr lang="en-US" altLang="en-US" sz="1500"/>
              <a:t>As you might expect, carbon monoxide poisoning is an even greater hazard with gasoline powered forklifts and diesel powered forklifts as well, in confined or unventilated areas. </a:t>
            </a:r>
          </a:p>
        </p:txBody>
      </p:sp>
      <p:sp>
        <p:nvSpPr>
          <p:cNvPr id="131076" name="Slide Number Placeholder 3">
            <a:extLst>
              <a:ext uri="{FF2B5EF4-FFF2-40B4-BE49-F238E27FC236}">
                <a16:creationId xmlns:a16="http://schemas.microsoft.com/office/drawing/2014/main" id="{1ED5187A-097A-426D-A405-1BD5D11A01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AD6948-FAF5-4E74-A02B-F40DD144317E}" type="slidenum">
              <a:rPr lang="en-US" altLang="en-US"/>
              <a:pPr eaLnBrk="1" hangingPunct="1"/>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C9D6AA9F-7E0C-E688-F9E9-8C5A0F97C5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A84157DA-666D-EC3E-D9FA-04494E083FA2}"/>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Your training is not complete with this online course.  This is just the beginning to give you some general information on forklifts, how they work and the hazard associated with operating them.   You also need supervised hands-on training with the specific forklift you will be using.  This is required by L &amp; I regulations as well as making common sense. </a:t>
            </a:r>
            <a:endParaRPr lang="en-US" altLang="en-US" sz="1500">
              <a:ea typeface="Times New Roman" panose="02020603050405020304" pitchFamily="18" charset="0"/>
              <a:cs typeface="Calibri" panose="020F0502020204030204" pitchFamily="34" charset="0"/>
            </a:endParaRPr>
          </a:p>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An 8 question quiz follows this slide.  To show that you have completed this course, you must answer all the questions in the quiz, and print out the quiz results with your name.  Click the submit button after you select your answer to each question.  You get two tries on each question and a passing score is 75% or 6 or more correct answers.  The printed results of the quiz will be your document that you have taken this course.  You do not need a special printed certificate to operate a forklift, just the appropriate training. </a:t>
            </a:r>
            <a:endParaRPr lang="en-US" altLang="en-US" sz="1500">
              <a:ea typeface="Times New Roman" panose="02020603050405020304" pitchFamily="18" charset="0"/>
              <a:cs typeface="Calibri" panose="020F0502020204030204" pitchFamily="34" charset="0"/>
            </a:endParaRPr>
          </a:p>
          <a:p>
            <a:pPr>
              <a:lnSpc>
                <a:spcPct val="115000"/>
              </a:lnSpc>
              <a:spcBef>
                <a:spcPct val="0"/>
              </a:spcBef>
              <a:spcAft>
                <a:spcPts val="1063"/>
              </a:spcAft>
            </a:pPr>
            <a:r>
              <a:rPr lang="en-US" altLang="en-US" sz="150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endParaRPr lang="en-US" altLang="en-US" sz="1500">
              <a:ea typeface="Times New Roman" panose="02020603050405020304" pitchFamily="18" charset="0"/>
              <a:cs typeface="Calibri" panose="020F0502020204030204" pitchFamily="34" charset="0"/>
            </a:endParaRPr>
          </a:p>
        </p:txBody>
      </p:sp>
      <p:sp>
        <p:nvSpPr>
          <p:cNvPr id="132100" name="Slide Number Placeholder 3">
            <a:extLst>
              <a:ext uri="{FF2B5EF4-FFF2-40B4-BE49-F238E27FC236}">
                <a16:creationId xmlns:a16="http://schemas.microsoft.com/office/drawing/2014/main" id="{D9D6362F-95A5-7F3A-4298-CC3CFA458D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757F68-A624-4B4F-AC51-BF360EC3EF89}" type="slidenum">
              <a:rPr lang="en-US" altLang="en-US"/>
              <a:pPr eaLnBrk="1" hangingPunct="1"/>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305B5307-CDA0-A6F5-CC4C-0D709C8329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1085D841-71A9-F4C5-7A28-0DB7D554BA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Correct answer is “false”. </a:t>
            </a:r>
            <a:br>
              <a:rPr lang="en-US" altLang="en-US"/>
            </a:br>
            <a:endParaRPr lang="en-US" altLang="en-US"/>
          </a:p>
        </p:txBody>
      </p:sp>
      <p:sp>
        <p:nvSpPr>
          <p:cNvPr id="133124" name="Slide Number Placeholder 3">
            <a:extLst>
              <a:ext uri="{FF2B5EF4-FFF2-40B4-BE49-F238E27FC236}">
                <a16:creationId xmlns:a16="http://schemas.microsoft.com/office/drawing/2014/main" id="{56673085-CF16-B371-ABEC-CAB3F858AD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6AA733-BB7C-4866-A07D-CAE195473845}" type="slidenum">
              <a:rPr lang="en-US" altLang="en-US"/>
              <a:pPr eaLnBrk="1" hangingPunct="1"/>
              <a:t>54</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29A9C306-BFD1-3AF8-0CB6-C4E876758C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AA474FDD-6C34-4B65-CE1C-F84BF11FC0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Correct answer is “go down the incline backwards”</a:t>
            </a:r>
          </a:p>
        </p:txBody>
      </p:sp>
      <p:sp>
        <p:nvSpPr>
          <p:cNvPr id="134148" name="Slide Number Placeholder 3">
            <a:extLst>
              <a:ext uri="{FF2B5EF4-FFF2-40B4-BE49-F238E27FC236}">
                <a16:creationId xmlns:a16="http://schemas.microsoft.com/office/drawing/2014/main" id="{A0050A21-A608-52CF-6ECA-774E9AD815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819B54-52DE-40EE-A725-E3CDC4EC272A}" type="slidenum">
              <a:rPr lang="en-US" altLang="en-US"/>
              <a:pPr eaLnBrk="1" hangingPunct="1"/>
              <a:t>55</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C9FB8FF0-5831-0FCF-1FE6-E5E7E195D1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05C40227-5437-B032-0119-245F2894B4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correct answer is “pull your arms in and hold on”</a:t>
            </a:r>
          </a:p>
        </p:txBody>
      </p:sp>
      <p:sp>
        <p:nvSpPr>
          <p:cNvPr id="135172" name="Slide Number Placeholder 3">
            <a:extLst>
              <a:ext uri="{FF2B5EF4-FFF2-40B4-BE49-F238E27FC236}">
                <a16:creationId xmlns:a16="http://schemas.microsoft.com/office/drawing/2014/main" id="{65CD8C1C-4055-3A8F-A6AF-DAC24E47F0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07C848-70FE-42DA-B6BF-2E308A0EAF5F}" type="slidenum">
              <a:rPr lang="en-US" altLang="en-US"/>
              <a:pPr eaLnBrk="1" hangingPunct="1"/>
              <a:t>56</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FDE74920-BB33-F815-7EAA-3F448C01E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594016CE-0EA1-F526-026C-16515E7B33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correct answer is “inform maintenance or your supervisor and not operate the forklift.”</a:t>
            </a:r>
          </a:p>
        </p:txBody>
      </p:sp>
      <p:sp>
        <p:nvSpPr>
          <p:cNvPr id="136196" name="Slide Number Placeholder 3">
            <a:extLst>
              <a:ext uri="{FF2B5EF4-FFF2-40B4-BE49-F238E27FC236}">
                <a16:creationId xmlns:a16="http://schemas.microsoft.com/office/drawing/2014/main" id="{5C0F219D-8DF2-9DD6-41A5-6A8E0DBC89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6D6991-8BEE-4295-A28A-E53157BACFFD}" type="slidenum">
              <a:rPr lang="en-US" altLang="en-US"/>
              <a:pPr eaLnBrk="1" hangingPunct="1"/>
              <a:t>57</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96593611-0D6B-DB1A-B4A4-B70FF85B3F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A480AF69-82D0-38F0-38CD-5F54861234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correct answer is “check to make sure the trailer has been secured with wheel chocks.”</a:t>
            </a:r>
          </a:p>
        </p:txBody>
      </p:sp>
      <p:sp>
        <p:nvSpPr>
          <p:cNvPr id="137220" name="Slide Number Placeholder 3">
            <a:extLst>
              <a:ext uri="{FF2B5EF4-FFF2-40B4-BE49-F238E27FC236}">
                <a16:creationId xmlns:a16="http://schemas.microsoft.com/office/drawing/2014/main" id="{C50674E5-42D9-B73A-D137-0EA4C00685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472FDB-2046-44E2-9A44-8B768327E711}" type="slidenum">
              <a:rPr lang="en-US" altLang="en-US"/>
              <a:pPr eaLnBrk="1" hangingPunct="1"/>
              <a:t>58</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E0F68DD6-5C8C-056F-4856-BB2FA6F262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DAB99BAA-429A-6722-E513-125FE800A9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correct answer is “the forklift manufacturer approves it”. </a:t>
            </a:r>
          </a:p>
        </p:txBody>
      </p:sp>
      <p:sp>
        <p:nvSpPr>
          <p:cNvPr id="138244" name="Slide Number Placeholder 3">
            <a:extLst>
              <a:ext uri="{FF2B5EF4-FFF2-40B4-BE49-F238E27FC236}">
                <a16:creationId xmlns:a16="http://schemas.microsoft.com/office/drawing/2014/main" id="{CA68302F-D5D7-14AC-7544-82E70C34B4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4AF060-CFFF-40ED-A053-FC971CB52C09}" type="slidenum">
              <a:rPr lang="en-US" altLang="en-US"/>
              <a:pPr eaLnBrk="1" hangingPunct="1"/>
              <a:t>59</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6651F762-2B71-B480-FBFC-11AD03DFA1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5D381934-3672-5904-D5F2-89C609C12B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correct answer is “drive in reverse or use a spotter”. </a:t>
            </a:r>
          </a:p>
        </p:txBody>
      </p:sp>
      <p:sp>
        <p:nvSpPr>
          <p:cNvPr id="139268" name="Slide Number Placeholder 3">
            <a:extLst>
              <a:ext uri="{FF2B5EF4-FFF2-40B4-BE49-F238E27FC236}">
                <a16:creationId xmlns:a16="http://schemas.microsoft.com/office/drawing/2014/main" id="{9ECE13DA-15B2-72F9-E741-1576A4C61F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8DA8FE-5B5B-4113-BE25-DF5F20BB2C5E}" type="slidenum">
              <a:rPr lang="en-US" altLang="en-US"/>
              <a:pPr eaLnBrk="1" hangingPunct="1"/>
              <a:t>60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D0AC390F-014E-3F48-9C3E-86C5DB98D4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36D555C1-575A-374B-2077-1530A0A50435}"/>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Forklifts are sometimes called powered industrial trucks or PITs. The most common type of PIT in use are the forklifts shown in the photos in this slide.  Specialized PITs are used in warehouses, waterfront piers, logging and construction.  The next few slides will describe the seven types of forklifts. </a:t>
            </a:r>
            <a:endParaRPr lang="en-US" altLang="en-US" sz="1500">
              <a:ea typeface="Times New Roman" panose="02020603050405020304" pitchFamily="18" charset="0"/>
              <a:cs typeface="Calibri" panose="020F0502020204030204" pitchFamily="34" charset="0"/>
            </a:endParaRPr>
          </a:p>
        </p:txBody>
      </p:sp>
      <p:sp>
        <p:nvSpPr>
          <p:cNvPr id="84996" name="Slide Number Placeholder 3">
            <a:extLst>
              <a:ext uri="{FF2B5EF4-FFF2-40B4-BE49-F238E27FC236}">
                <a16:creationId xmlns:a16="http://schemas.microsoft.com/office/drawing/2014/main" id="{DF98CF10-0C81-8C49-3CCE-602E0C852A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F37B95-4706-4A00-BD68-65E920407318}" type="slidenum">
              <a:rPr lang="en-US" altLang="en-US"/>
              <a:pPr eaLnBrk="1" hangingPunct="1"/>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48F8736A-95A0-FEC9-8DF5-4A6163E2FC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0BCFB41D-A38C-E265-67F5-B6BBDAF0B4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correct answer is “it is well tuned and there is plenty of ventilation”.</a:t>
            </a:r>
          </a:p>
        </p:txBody>
      </p:sp>
      <p:sp>
        <p:nvSpPr>
          <p:cNvPr id="140292" name="Slide Number Placeholder 3">
            <a:extLst>
              <a:ext uri="{FF2B5EF4-FFF2-40B4-BE49-F238E27FC236}">
                <a16:creationId xmlns:a16="http://schemas.microsoft.com/office/drawing/2014/main" id="{FD541AE9-0813-7018-8A8B-01DB4F9829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BF566C-853D-4C2A-ACA7-9288F0203CC4}" type="slidenum">
              <a:rPr lang="en-US" altLang="en-US"/>
              <a:pPr eaLnBrk="1" hangingPunct="1"/>
              <a:t>61</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4DE5D50F-3831-6861-4FFD-A315E23A7C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5DAF1F88-0316-8E2A-490F-940AA9A65787}"/>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pPr>
            <a:r>
              <a:rPr lang="en-US" altLang="en-US" sz="1500">
                <a:solidFill>
                  <a:srgbClr val="000000"/>
                </a:solidFill>
                <a:ea typeface="Times New Roman" panose="02020603050405020304" pitchFamily="18" charset="0"/>
                <a:cs typeface="Calibri" panose="020F0502020204030204" pitchFamily="34" charset="0"/>
              </a:rPr>
              <a:t>These battery-operated electric forklifts are typically used in warehouses where lack of ventilation makes the use of propane, diesel or gasoline powered forklifts,  a carbon monoxide hazard.</a:t>
            </a:r>
            <a:endParaRPr lang="en-US" altLang="en-US" sz="1500">
              <a:ea typeface="Times New Roman" panose="02020603050405020304" pitchFamily="18" charset="0"/>
              <a:cs typeface="Calibri" panose="020F0502020204030204" pitchFamily="34" charset="0"/>
            </a:endParaRPr>
          </a:p>
        </p:txBody>
      </p:sp>
      <p:sp>
        <p:nvSpPr>
          <p:cNvPr id="86020" name="Slide Number Placeholder 3">
            <a:extLst>
              <a:ext uri="{FF2B5EF4-FFF2-40B4-BE49-F238E27FC236}">
                <a16:creationId xmlns:a16="http://schemas.microsoft.com/office/drawing/2014/main" id="{98FDCADB-7D5D-CC1C-665F-EBC2B00737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None/>
            </a:pPr>
            <a:fld id="{1F3B9A68-22BE-4B66-BC77-8C74912E4660}" type="slidenum">
              <a:rPr lang="en-GB" altLang="en-US"/>
              <a:pPr eaLnBrk="1" hangingPunct="1">
                <a:buFont typeface="Wingdings" panose="05000000000000000000" pitchFamily="2" charset="2"/>
                <a:buNone/>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9D4D1B02-90A7-E324-AA67-1F0F7C28AB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F0EDBD1B-558B-40A1-D865-7EF62E0A822E}"/>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500"/>
              <a:t>These specialized electric forklifts are used primarily in warehouses with high stacks of stored goods. </a:t>
            </a:r>
          </a:p>
        </p:txBody>
      </p:sp>
      <p:sp>
        <p:nvSpPr>
          <p:cNvPr id="87044" name="Slide Number Placeholder 3">
            <a:extLst>
              <a:ext uri="{FF2B5EF4-FFF2-40B4-BE49-F238E27FC236}">
                <a16:creationId xmlns:a16="http://schemas.microsoft.com/office/drawing/2014/main" id="{4CCA38FB-47CA-8B61-027F-934B71C3B1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30A99E-0AF2-4F81-864E-B05BB9A72EC0}" type="slidenum">
              <a:rPr lang="en-US" altLang="en-US"/>
              <a:pPr eaLnBrk="1" hangingPunct="1"/>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79337E66-DF8D-0BEB-8146-C0FFFF46F6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5B08C148-1983-D8AF-5994-53EAC99C80E1}"/>
              </a:ext>
            </a:extLst>
          </p:cNvPr>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50"/>
              </a:spcBef>
            </a:pPr>
            <a:r>
              <a:rPr lang="en-US" altLang="en-US" sz="1500">
                <a:solidFill>
                  <a:srgbClr val="000000"/>
                </a:solidFill>
                <a:ea typeface="Times New Roman" panose="02020603050405020304" pitchFamily="18" charset="0"/>
                <a:cs typeface="Calibri" panose="020F0502020204030204" pitchFamily="34" charset="0"/>
              </a:rPr>
              <a:t>These electric vehicles are sometimes called walkie-riders and are typically used in warehouses.</a:t>
            </a:r>
            <a:r>
              <a:rPr lang="en-US" altLang="en-US">
                <a:solidFill>
                  <a:srgbClr val="000000"/>
                </a:solidFill>
                <a:ea typeface="Times New Roman" panose="02020603050405020304" pitchFamily="18" charset="0"/>
                <a:cs typeface="Calibri" panose="020F0502020204030204" pitchFamily="34" charset="0"/>
              </a:rPr>
              <a:t> </a:t>
            </a:r>
            <a:endParaRPr lang="en-US" altLang="en-US">
              <a:ea typeface="Times New Roman" panose="02020603050405020304" pitchFamily="18" charset="0"/>
              <a:cs typeface="Calibri" panose="020F0502020204030204" pitchFamily="34" charset="0"/>
            </a:endParaRPr>
          </a:p>
        </p:txBody>
      </p:sp>
      <p:sp>
        <p:nvSpPr>
          <p:cNvPr id="88068" name="Slide Number Placeholder 3">
            <a:extLst>
              <a:ext uri="{FF2B5EF4-FFF2-40B4-BE49-F238E27FC236}">
                <a16:creationId xmlns:a16="http://schemas.microsoft.com/office/drawing/2014/main" id="{58E28BAE-0D30-F729-1F80-0FA2218043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258DE4-8B57-46C9-9476-5DB44E7DC6BC}" type="slidenum">
              <a:rPr lang="en-US" altLang="en-US"/>
              <a:pPr eaLnBrk="1" hangingPunct="1"/>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94CF16FD-6104-D964-04CC-866D413586E4}"/>
              </a:ext>
            </a:extLst>
          </p:cNvPr>
          <p:cNvSpPr>
            <a:spLocks noChangeArrowheads="1"/>
          </p:cNvSpPr>
          <p:nvPr userDrawn="1"/>
        </p:nvSpPr>
        <p:spPr bwMode="auto">
          <a:xfrm>
            <a:off x="0" y="0"/>
            <a:ext cx="9144000" cy="6858000"/>
          </a:xfrm>
          <a:prstGeom prst="rect">
            <a:avLst/>
          </a:prstGeom>
          <a:solidFill>
            <a:srgbClr val="005595"/>
          </a:solidFill>
          <a:ln w="9525">
            <a:noFill/>
            <a:miter lim="800000"/>
            <a:headEnd/>
            <a:tailEnd/>
          </a:ln>
          <a:effectLst/>
        </p:spPr>
        <p:txBody>
          <a:bodyPr wrap="none" anchor="ctr"/>
          <a:lstStyle/>
          <a:p>
            <a:pPr>
              <a:defRPr/>
            </a:pPr>
            <a:endParaRPr lang="en-US" dirty="0">
              <a:latin typeface="Arial" charset="0"/>
            </a:endParaRPr>
          </a:p>
        </p:txBody>
      </p:sp>
      <p:sp>
        <p:nvSpPr>
          <p:cNvPr id="3" name="Rectangle 20">
            <a:extLst>
              <a:ext uri="{FF2B5EF4-FFF2-40B4-BE49-F238E27FC236}">
                <a16:creationId xmlns:a16="http://schemas.microsoft.com/office/drawing/2014/main" id="{F6719C55-F715-8528-86D9-68CDECEC4BCC}"/>
              </a:ext>
            </a:extLst>
          </p:cNvPr>
          <p:cNvSpPr>
            <a:spLocks noChangeArrowheads="1"/>
          </p:cNvSpPr>
          <p:nvPr userDrawn="1"/>
        </p:nvSpPr>
        <p:spPr bwMode="auto">
          <a:xfrm>
            <a:off x="0" y="3962400"/>
            <a:ext cx="9144000" cy="1511300"/>
          </a:xfrm>
          <a:prstGeom prst="rect">
            <a:avLst/>
          </a:prstGeom>
          <a:solidFill>
            <a:schemeClr val="bg1"/>
          </a:solidFill>
          <a:ln w="9525">
            <a:noFill/>
            <a:miter lim="800000"/>
            <a:headEnd/>
            <a:tailEnd/>
          </a:ln>
          <a:effectLst/>
        </p:spPr>
        <p:txBody>
          <a:bodyPr wrap="none" anchor="ctr"/>
          <a:lstStyle/>
          <a:p>
            <a:pPr>
              <a:defRPr/>
            </a:pPr>
            <a:endParaRPr lang="en-US" dirty="0">
              <a:latin typeface="Arial" charset="0"/>
            </a:endParaRPr>
          </a:p>
        </p:txBody>
      </p:sp>
      <p:sp>
        <p:nvSpPr>
          <p:cNvPr id="4" name="Rectangle 21">
            <a:extLst>
              <a:ext uri="{FF2B5EF4-FFF2-40B4-BE49-F238E27FC236}">
                <a16:creationId xmlns:a16="http://schemas.microsoft.com/office/drawing/2014/main" id="{EC8B05C4-40EF-96D6-997F-9A743E417AFA}"/>
              </a:ext>
            </a:extLst>
          </p:cNvPr>
          <p:cNvSpPr>
            <a:spLocks noChangeArrowheads="1"/>
          </p:cNvSpPr>
          <p:nvPr userDrawn="1"/>
        </p:nvSpPr>
        <p:spPr bwMode="auto">
          <a:xfrm>
            <a:off x="2806700" y="1193800"/>
            <a:ext cx="6337300" cy="2778125"/>
          </a:xfrm>
          <a:prstGeom prst="rect">
            <a:avLst/>
          </a:prstGeom>
          <a:solidFill>
            <a:schemeClr val="bg1"/>
          </a:solidFill>
          <a:ln w="9525">
            <a:noFill/>
            <a:miter lim="800000"/>
            <a:headEnd/>
            <a:tailEnd/>
          </a:ln>
          <a:effectLst/>
        </p:spPr>
        <p:txBody>
          <a:bodyPr wrap="none" anchor="ctr"/>
          <a:lstStyle/>
          <a:p>
            <a:pPr>
              <a:defRPr/>
            </a:pPr>
            <a:endParaRPr lang="en-US" dirty="0">
              <a:latin typeface="Arial" charset="0"/>
            </a:endParaRPr>
          </a:p>
        </p:txBody>
      </p:sp>
      <p:sp>
        <p:nvSpPr>
          <p:cNvPr id="5" name="Rectangle 22">
            <a:extLst>
              <a:ext uri="{FF2B5EF4-FFF2-40B4-BE49-F238E27FC236}">
                <a16:creationId xmlns:a16="http://schemas.microsoft.com/office/drawing/2014/main" id="{A1B88F88-B8F4-3BE3-4D62-AA8973CD8658}"/>
              </a:ext>
            </a:extLst>
          </p:cNvPr>
          <p:cNvSpPr>
            <a:spLocks noChangeArrowheads="1"/>
          </p:cNvSpPr>
          <p:nvPr userDrawn="1"/>
        </p:nvSpPr>
        <p:spPr bwMode="auto">
          <a:xfrm>
            <a:off x="0" y="6705600"/>
            <a:ext cx="9144000" cy="152400"/>
          </a:xfrm>
          <a:prstGeom prst="rect">
            <a:avLst/>
          </a:prstGeom>
          <a:solidFill>
            <a:srgbClr val="FAEAB0"/>
          </a:solidFill>
          <a:ln w="9525">
            <a:noFill/>
            <a:miter lim="800000"/>
            <a:headEnd/>
            <a:tailEnd/>
          </a:ln>
          <a:effectLst/>
        </p:spPr>
        <p:txBody>
          <a:bodyPr wrap="none" anchor="ctr"/>
          <a:lstStyle/>
          <a:p>
            <a:pPr>
              <a:defRPr/>
            </a:pPr>
            <a:endParaRPr lang="en-US" dirty="0">
              <a:latin typeface="Arial" charset="0"/>
            </a:endParaRPr>
          </a:p>
        </p:txBody>
      </p:sp>
      <p:sp>
        <p:nvSpPr>
          <p:cNvPr id="6" name="Rectangle 23">
            <a:extLst>
              <a:ext uri="{FF2B5EF4-FFF2-40B4-BE49-F238E27FC236}">
                <a16:creationId xmlns:a16="http://schemas.microsoft.com/office/drawing/2014/main" id="{750E325A-654D-3626-282D-7970A985B01C}"/>
              </a:ext>
            </a:extLst>
          </p:cNvPr>
          <p:cNvSpPr>
            <a:spLocks noChangeArrowheads="1"/>
          </p:cNvSpPr>
          <p:nvPr userDrawn="1"/>
        </p:nvSpPr>
        <p:spPr bwMode="auto">
          <a:xfrm>
            <a:off x="2873375" y="1260475"/>
            <a:ext cx="6270625" cy="2701925"/>
          </a:xfrm>
          <a:prstGeom prst="rect">
            <a:avLst/>
          </a:prstGeom>
          <a:solidFill>
            <a:srgbClr val="0067B4"/>
          </a:solidFill>
          <a:ln w="9525">
            <a:noFill/>
            <a:miter lim="800000"/>
            <a:headEnd/>
            <a:tailEnd/>
          </a:ln>
          <a:effectLst/>
        </p:spPr>
        <p:txBody>
          <a:bodyPr wrap="none" anchor="ctr"/>
          <a:lstStyle/>
          <a:p>
            <a:pPr>
              <a:defRPr/>
            </a:pPr>
            <a:endParaRPr lang="en-US" dirty="0">
              <a:latin typeface="Arial" charset="0"/>
            </a:endParaRPr>
          </a:p>
        </p:txBody>
      </p:sp>
      <p:sp>
        <p:nvSpPr>
          <p:cNvPr id="7" name="Rectangle 31">
            <a:extLst>
              <a:ext uri="{FF2B5EF4-FFF2-40B4-BE49-F238E27FC236}">
                <a16:creationId xmlns:a16="http://schemas.microsoft.com/office/drawing/2014/main" id="{3334426E-63B8-6E99-7881-C00189978865}"/>
              </a:ext>
            </a:extLst>
          </p:cNvPr>
          <p:cNvSpPr>
            <a:spLocks noChangeArrowheads="1"/>
          </p:cNvSpPr>
          <p:nvPr userDrawn="1"/>
        </p:nvSpPr>
        <p:spPr bwMode="auto">
          <a:xfrm>
            <a:off x="0" y="3962400"/>
            <a:ext cx="9144000" cy="1511300"/>
          </a:xfrm>
          <a:prstGeom prst="rect">
            <a:avLst/>
          </a:prstGeom>
          <a:solidFill>
            <a:schemeClr val="tx1"/>
          </a:solidFill>
          <a:ln w="9525">
            <a:noFill/>
            <a:miter lim="800000"/>
            <a:headEnd/>
            <a:tailEnd/>
          </a:ln>
          <a:effectLst/>
        </p:spPr>
        <p:txBody>
          <a:bodyPr wrap="none" anchor="ctr"/>
          <a:lstStyle/>
          <a:p>
            <a:pPr>
              <a:defRPr/>
            </a:pPr>
            <a:endParaRPr lang="en-US" dirty="0">
              <a:latin typeface="Arial" charset="0"/>
            </a:endParaRPr>
          </a:p>
        </p:txBody>
      </p:sp>
      <p:pic>
        <p:nvPicPr>
          <p:cNvPr id="8" name="Picture 24" descr="photo bar-color">
            <a:extLst>
              <a:ext uri="{FF2B5EF4-FFF2-40B4-BE49-F238E27FC236}">
                <a16:creationId xmlns:a16="http://schemas.microsoft.com/office/drawing/2014/main" id="{263E0A16-2664-4ED7-A9EF-B5351B00C8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000500"/>
            <a:ext cx="91440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0" descr="LnI_Logo_white">
            <a:extLst>
              <a:ext uri="{FF2B5EF4-FFF2-40B4-BE49-F238E27FC236}">
                <a16:creationId xmlns:a16="http://schemas.microsoft.com/office/drawing/2014/main" id="{267D1920-0D19-77D1-4B8B-6DC32B00EE8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228600"/>
            <a:ext cx="25955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0" name="Rectangle 28"/>
          <p:cNvSpPr>
            <a:spLocks noGrp="1" noChangeArrowheads="1"/>
          </p:cNvSpPr>
          <p:nvPr>
            <p:ph type="ctrTitle"/>
          </p:nvPr>
        </p:nvSpPr>
        <p:spPr>
          <a:xfrm>
            <a:off x="2971800" y="1600200"/>
            <a:ext cx="5562600" cy="612775"/>
          </a:xfrm>
        </p:spPr>
        <p:txBody>
          <a:bodyPr/>
          <a:lstStyle>
            <a:lvl1pPr>
              <a:defRPr/>
            </a:lvl1pPr>
          </a:lstStyle>
          <a:p>
            <a:r>
              <a:rPr lang="en-US"/>
              <a:t>Click to edit Master title style</a:t>
            </a:r>
          </a:p>
        </p:txBody>
      </p:sp>
      <p:sp>
        <p:nvSpPr>
          <p:cNvPr id="3101" name="Rectangle 29"/>
          <p:cNvSpPr>
            <a:spLocks noGrp="1" noChangeArrowheads="1"/>
          </p:cNvSpPr>
          <p:nvPr>
            <p:ph type="subTitle" idx="1"/>
          </p:nvPr>
        </p:nvSpPr>
        <p:spPr>
          <a:xfrm>
            <a:off x="2971800" y="2514600"/>
            <a:ext cx="5257800" cy="1143000"/>
          </a:xfrm>
        </p:spPr>
        <p:txBody>
          <a:bodyPr/>
          <a:lstStyle>
            <a:lvl1pPr marL="0" indent="0">
              <a:buFont typeface="Wingdings" pitchFamily="2" charset="2"/>
              <a:buNone/>
              <a:defRPr sz="2400" i="1"/>
            </a:lvl1pPr>
          </a:lstStyle>
          <a:p>
            <a:r>
              <a:rPr lang="en-US"/>
              <a:t>Click to edit Master subtitle style</a:t>
            </a:r>
          </a:p>
        </p:txBody>
      </p:sp>
    </p:spTree>
    <p:extLst>
      <p:ext uri="{BB962C8B-B14F-4D97-AF65-F5344CB8AC3E}">
        <p14:creationId xmlns:p14="http://schemas.microsoft.com/office/powerpoint/2010/main" val="376274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316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493838"/>
            <a:ext cx="196215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493838"/>
            <a:ext cx="573405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93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2040"/>
          </a:xfrm>
        </p:spPr>
        <p:txBody>
          <a:bodyPr/>
          <a:lstStyle/>
          <a:p>
            <a:r>
              <a:rPr lang="en-US"/>
              <a:t>Click to edit Master title style</a:t>
            </a:r>
          </a:p>
        </p:txBody>
      </p:sp>
      <p:sp>
        <p:nvSpPr>
          <p:cNvPr id="3" name="Rectangle 3">
            <a:extLst>
              <a:ext uri="{FF2B5EF4-FFF2-40B4-BE49-F238E27FC236}">
                <a16:creationId xmlns:a16="http://schemas.microsoft.com/office/drawing/2014/main" id="{A6935D32-C7CA-E1EF-84C6-17897E06D4FE}"/>
              </a:ext>
            </a:extLst>
          </p:cNvPr>
          <p:cNvSpPr>
            <a:spLocks noGrp="1" noChangeArrowheads="1"/>
          </p:cNvSpPr>
          <p:nvPr>
            <p:ph type="dt" idx="10"/>
          </p:nvPr>
        </p:nvSpPr>
        <p:spPr>
          <a:xfrm>
            <a:off x="457200" y="6246813"/>
            <a:ext cx="2125663" cy="473075"/>
          </a:xfrm>
          <a:prstGeom prst="rect">
            <a:avLst/>
          </a:prstGeom>
        </p:spPr>
        <p:txBody>
          <a:bodyPr lIns="82945" tIns="41473" rIns="82945" bIns="41473"/>
          <a:lstStyle>
            <a:lvl1pPr>
              <a:defRPr>
                <a:latin typeface="Arial" pitchFamily="34" charset="0"/>
              </a:defRPr>
            </a:lvl1pPr>
          </a:lstStyle>
          <a:p>
            <a:pPr>
              <a:defRPr/>
            </a:pPr>
            <a:endParaRPr lang="en-GB"/>
          </a:p>
        </p:txBody>
      </p:sp>
      <p:sp>
        <p:nvSpPr>
          <p:cNvPr id="4" name="Rectangle 4">
            <a:extLst>
              <a:ext uri="{FF2B5EF4-FFF2-40B4-BE49-F238E27FC236}">
                <a16:creationId xmlns:a16="http://schemas.microsoft.com/office/drawing/2014/main" id="{B58FFBD2-9206-F8DB-D7C2-CCFE725FB4A6}"/>
              </a:ext>
            </a:extLst>
          </p:cNvPr>
          <p:cNvSpPr>
            <a:spLocks noGrp="1" noChangeArrowheads="1"/>
          </p:cNvSpPr>
          <p:nvPr>
            <p:ph type="ftr" idx="11"/>
          </p:nvPr>
        </p:nvSpPr>
        <p:spPr>
          <a:xfrm>
            <a:off x="3127375" y="6246813"/>
            <a:ext cx="2895600" cy="473075"/>
          </a:xfrm>
          <a:prstGeom prst="rect">
            <a:avLst/>
          </a:prstGeom>
        </p:spPr>
        <p:txBody>
          <a:bodyPr lIns="82945" tIns="41473" rIns="82945" bIns="41473"/>
          <a:lstStyle>
            <a:lvl1pPr>
              <a:defRPr>
                <a:latin typeface="Arial" pitchFamily="34" charset="0"/>
              </a:defRPr>
            </a:lvl1pPr>
          </a:lstStyle>
          <a:p>
            <a:pPr>
              <a:defRPr/>
            </a:pPr>
            <a:endParaRPr lang="en-GB"/>
          </a:p>
        </p:txBody>
      </p:sp>
      <p:sp>
        <p:nvSpPr>
          <p:cNvPr id="5" name="Rectangle 5">
            <a:extLst>
              <a:ext uri="{FF2B5EF4-FFF2-40B4-BE49-F238E27FC236}">
                <a16:creationId xmlns:a16="http://schemas.microsoft.com/office/drawing/2014/main" id="{2DDD2AB4-E8D7-C515-067C-2C2A5AEE1826}"/>
              </a:ext>
            </a:extLst>
          </p:cNvPr>
          <p:cNvSpPr>
            <a:spLocks noGrp="1" noChangeArrowheads="1"/>
          </p:cNvSpPr>
          <p:nvPr>
            <p:ph type="sldNum" idx="12"/>
          </p:nvPr>
        </p:nvSpPr>
        <p:spPr>
          <a:xfrm>
            <a:off x="6556375" y="6246813"/>
            <a:ext cx="2127250" cy="473075"/>
          </a:xfrm>
          <a:prstGeom prst="rect">
            <a:avLst/>
          </a:prstGeom>
        </p:spPr>
        <p:txBody>
          <a:bodyPr vert="horz" wrap="square" lIns="82945" tIns="41473" rIns="82945" bIns="41473" numCol="1" anchor="t" anchorCtr="0" compatLnSpc="1">
            <a:prstTxWarp prst="textNoShape">
              <a:avLst/>
            </a:prstTxWarp>
          </a:bodyPr>
          <a:lstStyle>
            <a:lvl1pPr>
              <a:defRPr/>
            </a:lvl1pPr>
          </a:lstStyle>
          <a:p>
            <a:fld id="{4D0A7113-0EEC-473F-B149-B3E24C696CA3}" type="slidenum">
              <a:rPr lang="en-GB" altLang="en-US"/>
              <a:pPr/>
              <a:t>‹#›</a:t>
            </a:fld>
            <a:endParaRPr lang="en-GB" altLang="en-US"/>
          </a:p>
        </p:txBody>
      </p:sp>
    </p:spTree>
    <p:extLst>
      <p:ext uri="{BB962C8B-B14F-4D97-AF65-F5344CB8AC3E}">
        <p14:creationId xmlns:p14="http://schemas.microsoft.com/office/powerpoint/2010/main" val="218803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675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3145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86000"/>
            <a:ext cx="38481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2286000"/>
            <a:ext cx="38481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233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72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200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95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35886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695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24">
            <a:extLst>
              <a:ext uri="{FF2B5EF4-FFF2-40B4-BE49-F238E27FC236}">
                <a16:creationId xmlns:a16="http://schemas.microsoft.com/office/drawing/2014/main" id="{C2D072A0-F1E5-775A-BF5F-4F41AB422C3B}"/>
              </a:ext>
            </a:extLst>
          </p:cNvPr>
          <p:cNvSpPr>
            <a:spLocks noChangeArrowheads="1"/>
          </p:cNvSpPr>
          <p:nvPr userDrawn="1"/>
        </p:nvSpPr>
        <p:spPr bwMode="auto">
          <a:xfrm>
            <a:off x="0" y="1143000"/>
            <a:ext cx="9144000" cy="5715000"/>
          </a:xfrm>
          <a:prstGeom prst="rect">
            <a:avLst/>
          </a:prstGeom>
          <a:solidFill>
            <a:srgbClr val="005595"/>
          </a:solidFill>
          <a:ln w="9525">
            <a:noFill/>
            <a:miter lim="800000"/>
            <a:headEnd/>
            <a:tailEnd/>
          </a:ln>
          <a:effectLst/>
        </p:spPr>
        <p:txBody>
          <a:bodyPr wrap="none" anchor="ctr"/>
          <a:lstStyle/>
          <a:p>
            <a:pPr>
              <a:defRPr/>
            </a:pPr>
            <a:endParaRPr lang="en-US" dirty="0">
              <a:latin typeface="Arial" charset="0"/>
            </a:endParaRPr>
          </a:p>
        </p:txBody>
      </p:sp>
      <p:sp>
        <p:nvSpPr>
          <p:cNvPr id="1027" name="Rectangle 27">
            <a:extLst>
              <a:ext uri="{FF2B5EF4-FFF2-40B4-BE49-F238E27FC236}">
                <a16:creationId xmlns:a16="http://schemas.microsoft.com/office/drawing/2014/main" id="{663C9386-CC29-E001-42F5-D0955E954ACE}"/>
              </a:ext>
            </a:extLst>
          </p:cNvPr>
          <p:cNvSpPr>
            <a:spLocks noGrp="1" noChangeArrowheads="1"/>
          </p:cNvSpPr>
          <p:nvPr>
            <p:ph type="title"/>
          </p:nvPr>
        </p:nvSpPr>
        <p:spPr bwMode="auto">
          <a:xfrm>
            <a:off x="838200" y="1493838"/>
            <a:ext cx="7848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8">
            <a:extLst>
              <a:ext uri="{FF2B5EF4-FFF2-40B4-BE49-F238E27FC236}">
                <a16:creationId xmlns:a16="http://schemas.microsoft.com/office/drawing/2014/main" id="{3C625189-A206-6AFE-992E-78E2721458D4}"/>
              </a:ext>
            </a:extLst>
          </p:cNvPr>
          <p:cNvSpPr>
            <a:spLocks noGrp="1" noChangeArrowheads="1"/>
          </p:cNvSpPr>
          <p:nvPr>
            <p:ph type="body" idx="1"/>
          </p:nvPr>
        </p:nvSpPr>
        <p:spPr bwMode="auto">
          <a:xfrm>
            <a:off x="838200" y="2286000"/>
            <a:ext cx="7848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4" name="Rectangle 30">
            <a:extLst>
              <a:ext uri="{FF2B5EF4-FFF2-40B4-BE49-F238E27FC236}">
                <a16:creationId xmlns:a16="http://schemas.microsoft.com/office/drawing/2014/main" id="{B55116C9-EC77-8D51-4211-7A7EB3C3BEBC}"/>
              </a:ext>
            </a:extLst>
          </p:cNvPr>
          <p:cNvSpPr>
            <a:spLocks noChangeArrowheads="1"/>
          </p:cNvSpPr>
          <p:nvPr userDrawn="1"/>
        </p:nvSpPr>
        <p:spPr bwMode="auto">
          <a:xfrm>
            <a:off x="0" y="6705600"/>
            <a:ext cx="9144000" cy="152400"/>
          </a:xfrm>
          <a:prstGeom prst="rect">
            <a:avLst/>
          </a:prstGeom>
          <a:solidFill>
            <a:srgbClr val="FAEAB0"/>
          </a:solidFill>
          <a:ln w="9525">
            <a:noFill/>
            <a:miter lim="800000"/>
            <a:headEnd/>
            <a:tailEnd/>
          </a:ln>
          <a:effectLst/>
        </p:spPr>
        <p:txBody>
          <a:bodyPr wrap="none" anchor="ctr"/>
          <a:lstStyle/>
          <a:p>
            <a:pPr>
              <a:defRPr/>
            </a:pPr>
            <a:endParaRPr lang="en-US" dirty="0">
              <a:latin typeface="Arial" charset="0"/>
            </a:endParaRPr>
          </a:p>
        </p:txBody>
      </p:sp>
    </p:spTree>
  </p:cSld>
  <p:clrMap bg1="dk2" tx1="lt1" bg2="dk1"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txStyles>
    <p:titleStyle>
      <a:lvl1pPr algn="l" rtl="0" eaLnBrk="0" fontAlgn="base" hangingPunct="0">
        <a:spcBef>
          <a:spcPct val="0"/>
        </a:spcBef>
        <a:spcAft>
          <a:spcPct val="0"/>
        </a:spcAft>
        <a:defRPr sz="3200" b="1">
          <a:solidFill>
            <a:srgbClr val="FFE05B"/>
          </a:solidFill>
          <a:latin typeface="+mj-lt"/>
          <a:ea typeface="+mj-ea"/>
          <a:cs typeface="+mj-cs"/>
        </a:defRPr>
      </a:lvl1pPr>
      <a:lvl2pPr algn="l" rtl="0" eaLnBrk="0" fontAlgn="base" hangingPunct="0">
        <a:spcBef>
          <a:spcPct val="0"/>
        </a:spcBef>
        <a:spcAft>
          <a:spcPct val="0"/>
        </a:spcAft>
        <a:defRPr sz="3200" b="1">
          <a:solidFill>
            <a:srgbClr val="FFE05B"/>
          </a:solidFill>
          <a:latin typeface="Arial" charset="0"/>
        </a:defRPr>
      </a:lvl2pPr>
      <a:lvl3pPr algn="l" rtl="0" eaLnBrk="0" fontAlgn="base" hangingPunct="0">
        <a:spcBef>
          <a:spcPct val="0"/>
        </a:spcBef>
        <a:spcAft>
          <a:spcPct val="0"/>
        </a:spcAft>
        <a:defRPr sz="3200" b="1">
          <a:solidFill>
            <a:srgbClr val="FFE05B"/>
          </a:solidFill>
          <a:latin typeface="Arial" charset="0"/>
        </a:defRPr>
      </a:lvl3pPr>
      <a:lvl4pPr algn="l" rtl="0" eaLnBrk="0" fontAlgn="base" hangingPunct="0">
        <a:spcBef>
          <a:spcPct val="0"/>
        </a:spcBef>
        <a:spcAft>
          <a:spcPct val="0"/>
        </a:spcAft>
        <a:defRPr sz="3200" b="1">
          <a:solidFill>
            <a:srgbClr val="FFE05B"/>
          </a:solidFill>
          <a:latin typeface="Arial" charset="0"/>
        </a:defRPr>
      </a:lvl4pPr>
      <a:lvl5pPr algn="l" rtl="0" eaLnBrk="0" fontAlgn="base" hangingPunct="0">
        <a:spcBef>
          <a:spcPct val="0"/>
        </a:spcBef>
        <a:spcAft>
          <a:spcPct val="0"/>
        </a:spcAft>
        <a:defRPr sz="3200" b="1">
          <a:solidFill>
            <a:srgbClr val="FFE05B"/>
          </a:solidFill>
          <a:latin typeface="Arial" charset="0"/>
        </a:defRPr>
      </a:lvl5pPr>
      <a:lvl6pPr marL="457200" algn="l" rtl="0" fontAlgn="base">
        <a:spcBef>
          <a:spcPct val="0"/>
        </a:spcBef>
        <a:spcAft>
          <a:spcPct val="0"/>
        </a:spcAft>
        <a:defRPr sz="3200" b="1">
          <a:solidFill>
            <a:srgbClr val="FFE05B"/>
          </a:solidFill>
          <a:latin typeface="Arial" charset="0"/>
        </a:defRPr>
      </a:lvl6pPr>
      <a:lvl7pPr marL="914400" algn="l" rtl="0" fontAlgn="base">
        <a:spcBef>
          <a:spcPct val="0"/>
        </a:spcBef>
        <a:spcAft>
          <a:spcPct val="0"/>
        </a:spcAft>
        <a:defRPr sz="3200" b="1">
          <a:solidFill>
            <a:srgbClr val="FFE05B"/>
          </a:solidFill>
          <a:latin typeface="Arial" charset="0"/>
        </a:defRPr>
      </a:lvl7pPr>
      <a:lvl8pPr marL="1371600" algn="l" rtl="0" fontAlgn="base">
        <a:spcBef>
          <a:spcPct val="0"/>
        </a:spcBef>
        <a:spcAft>
          <a:spcPct val="0"/>
        </a:spcAft>
        <a:defRPr sz="3200" b="1">
          <a:solidFill>
            <a:srgbClr val="FFE05B"/>
          </a:solidFill>
          <a:latin typeface="Arial" charset="0"/>
        </a:defRPr>
      </a:lvl8pPr>
      <a:lvl9pPr marL="1828800" algn="l" rtl="0" fontAlgn="base">
        <a:spcBef>
          <a:spcPct val="0"/>
        </a:spcBef>
        <a:spcAft>
          <a:spcPct val="0"/>
        </a:spcAft>
        <a:defRPr sz="3200" b="1">
          <a:solidFill>
            <a:srgbClr val="FFE05B"/>
          </a:solidFill>
          <a:latin typeface="Arial" charset="0"/>
        </a:defRPr>
      </a:lvl9pPr>
    </p:titleStyle>
    <p:bodyStyle>
      <a:lvl1pPr marL="342900" indent="-342900" algn="l" rtl="0" eaLnBrk="0" fontAlgn="base" hangingPunct="0">
        <a:spcBef>
          <a:spcPct val="20000"/>
        </a:spcBef>
        <a:spcAft>
          <a:spcPct val="0"/>
        </a:spcAft>
        <a:buClr>
          <a:srgbClr val="EA6D1F"/>
        </a:buClr>
        <a:buFont typeface="Wingdings" panose="05000000000000000000" pitchFamily="2" charset="2"/>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lr>
          <a:srgbClr val="EA6D1F"/>
        </a:buClr>
        <a:buChar char="–"/>
        <a:defRPr sz="2400">
          <a:solidFill>
            <a:schemeClr val="bg1"/>
          </a:solidFill>
          <a:latin typeface="+mn-lt"/>
        </a:defRPr>
      </a:lvl2pPr>
      <a:lvl3pPr marL="1143000" indent="-228600" algn="l" rtl="0" eaLnBrk="0" fontAlgn="base" hangingPunct="0">
        <a:spcBef>
          <a:spcPct val="20000"/>
        </a:spcBef>
        <a:spcAft>
          <a:spcPct val="0"/>
        </a:spcAft>
        <a:buClr>
          <a:srgbClr val="EA6D1F"/>
        </a:buClr>
        <a:buChar char="•"/>
        <a:defRPr sz="2000">
          <a:solidFill>
            <a:schemeClr val="bg1"/>
          </a:solidFill>
          <a:latin typeface="+mn-lt"/>
        </a:defRPr>
      </a:lvl3pPr>
      <a:lvl4pPr marL="1600200" indent="-228600" algn="l" rtl="0" eaLnBrk="0" fontAlgn="base" hangingPunct="0">
        <a:spcBef>
          <a:spcPct val="20000"/>
        </a:spcBef>
        <a:spcAft>
          <a:spcPct val="0"/>
        </a:spcAft>
        <a:buClr>
          <a:srgbClr val="EA6D1F"/>
        </a:buClr>
        <a:buChar char="–"/>
        <a:defRPr>
          <a:solidFill>
            <a:schemeClr val="bg1"/>
          </a:solidFill>
          <a:latin typeface="+mn-lt"/>
        </a:defRPr>
      </a:lvl4pPr>
      <a:lvl5pPr marL="2057400" indent="-228600" algn="l" rtl="0" eaLnBrk="0" fontAlgn="base" hangingPunct="0">
        <a:spcBef>
          <a:spcPct val="20000"/>
        </a:spcBef>
        <a:spcAft>
          <a:spcPct val="0"/>
        </a:spcAft>
        <a:buClr>
          <a:srgbClr val="EA6D1F"/>
        </a:buClr>
        <a:buChar char="»"/>
        <a:defRPr>
          <a:solidFill>
            <a:schemeClr val="bg1"/>
          </a:solidFill>
          <a:latin typeface="+mn-lt"/>
        </a:defRPr>
      </a:lvl5pPr>
      <a:lvl6pPr marL="2514600" indent="-228600" algn="l" rtl="0" fontAlgn="base">
        <a:spcBef>
          <a:spcPct val="20000"/>
        </a:spcBef>
        <a:spcAft>
          <a:spcPct val="0"/>
        </a:spcAft>
        <a:buClr>
          <a:srgbClr val="EA6D1F"/>
        </a:buClr>
        <a:buChar char="»"/>
        <a:defRPr>
          <a:solidFill>
            <a:schemeClr val="bg1"/>
          </a:solidFill>
          <a:latin typeface="+mn-lt"/>
        </a:defRPr>
      </a:lvl6pPr>
      <a:lvl7pPr marL="2971800" indent="-228600" algn="l" rtl="0" fontAlgn="base">
        <a:spcBef>
          <a:spcPct val="20000"/>
        </a:spcBef>
        <a:spcAft>
          <a:spcPct val="0"/>
        </a:spcAft>
        <a:buClr>
          <a:srgbClr val="EA6D1F"/>
        </a:buClr>
        <a:buChar char="»"/>
        <a:defRPr>
          <a:solidFill>
            <a:schemeClr val="bg1"/>
          </a:solidFill>
          <a:latin typeface="+mn-lt"/>
        </a:defRPr>
      </a:lvl7pPr>
      <a:lvl8pPr marL="3429000" indent="-228600" algn="l" rtl="0" fontAlgn="base">
        <a:spcBef>
          <a:spcPct val="20000"/>
        </a:spcBef>
        <a:spcAft>
          <a:spcPct val="0"/>
        </a:spcAft>
        <a:buClr>
          <a:srgbClr val="EA6D1F"/>
        </a:buClr>
        <a:buChar char="»"/>
        <a:defRPr>
          <a:solidFill>
            <a:schemeClr val="bg1"/>
          </a:solidFill>
          <a:latin typeface="+mn-lt"/>
        </a:defRPr>
      </a:lvl8pPr>
      <a:lvl9pPr marL="3886200" indent="-228600" algn="l" rtl="0" fontAlgn="base">
        <a:spcBef>
          <a:spcPct val="20000"/>
        </a:spcBef>
        <a:spcAft>
          <a:spcPct val="0"/>
        </a:spcAft>
        <a:buClr>
          <a:srgbClr val="EA6D1F"/>
        </a:buClr>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hyperlink" Target="http://upload.wikimedia.org/wikipedia/commons/7/7d/Yellow_forklift.JPG"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9.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20.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3.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4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27.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13" Type="http://schemas.openxmlformats.org/officeDocument/2006/relationships/hyperlink" Target="http://en.wikipedia.org/wiki/File:Pompwagen.jpg" TargetMode="External"/><Relationship Id="rId3" Type="http://schemas.openxmlformats.org/officeDocument/2006/relationships/tags" Target="../tags/tag52.xml"/><Relationship Id="rId7" Type="http://schemas.openxmlformats.org/officeDocument/2006/relationships/slideLayout" Target="../slideLayouts/slideLayout12.xml"/><Relationship Id="rId12" Type="http://schemas.openxmlformats.org/officeDocument/2006/relationships/image" Target="../media/image31.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30.jpeg"/><Relationship Id="rId5" Type="http://schemas.openxmlformats.org/officeDocument/2006/relationships/tags" Target="../tags/tag54.xml"/><Relationship Id="rId10" Type="http://schemas.openxmlformats.org/officeDocument/2006/relationships/image" Target="../media/image29.jpeg"/><Relationship Id="rId4" Type="http://schemas.openxmlformats.org/officeDocument/2006/relationships/tags" Target="../tags/tag53.xml"/><Relationship Id="rId9" Type="http://schemas.openxmlformats.org/officeDocument/2006/relationships/image" Target="../media/image28.jpeg"/><Relationship Id="rId1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5.jpe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36.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37.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39.jpe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38.jpe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41.jpe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40.jpeg"/><Relationship Id="rId5" Type="http://schemas.openxmlformats.org/officeDocument/2006/relationships/notesSlide" Target="../notesSlides/notesSlide20.xm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44.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80.xml"/><Relationship Id="rId5" Type="http://schemas.openxmlformats.org/officeDocument/2006/relationships/image" Target="../media/image46.jpe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47.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49.jpe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48.jpeg"/><Relationship Id="rId5" Type="http://schemas.openxmlformats.org/officeDocument/2006/relationships/notesSlide" Target="../notesSlides/notesSlide25.xml"/><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51.jpe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50.jpeg"/><Relationship Id="rId5" Type="http://schemas.openxmlformats.org/officeDocument/2006/relationships/notesSlide" Target="../notesSlides/notesSlide26.xml"/><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52.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tags" Target="../tags/tag98.xml"/><Relationship Id="rId7" Type="http://schemas.openxmlformats.org/officeDocument/2006/relationships/image" Target="../media/image53.jpe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28.xml"/><Relationship Id="rId5" Type="http://schemas.openxmlformats.org/officeDocument/2006/relationships/slideLayout" Target="../slideLayouts/slideLayout7.xml"/><Relationship Id="rId4" Type="http://schemas.openxmlformats.org/officeDocument/2006/relationships/tags" Target="../tags/tag99.xml"/><Relationship Id="rId9"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101.xml"/><Relationship Id="rId5" Type="http://schemas.openxmlformats.org/officeDocument/2006/relationships/hyperlink" Target="http://www2.worksafebc.com/Publications/Multimedia/Videos.asp?ReportID=34542" TargetMode="External"/><Relationship Id="rId4" Type="http://schemas.openxmlformats.org/officeDocument/2006/relationships/hyperlink" Target="http://www2.worksafebc.com/Publications/Multimedia/Videos.asp?ReportID=35419"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6.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jpe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57.jpe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56.jpeg"/><Relationship Id="rId5" Type="http://schemas.openxmlformats.org/officeDocument/2006/relationships/notesSlide" Target="../notesSlides/notesSlide30.xml"/><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59.jpe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58.jpeg"/><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61.jpe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60.jpeg"/><Relationship Id="rId5" Type="http://schemas.openxmlformats.org/officeDocument/2006/relationships/notesSlide" Target="../notesSlides/notesSlide32.xml"/><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11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4.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slideLayout" Target="../slideLayouts/slideLayout7.xml"/><Relationship Id="rId7" Type="http://schemas.openxmlformats.org/officeDocument/2006/relationships/image" Target="../media/image67.jpe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66.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notesSlide" Target="../notesSlides/notesSlide34.xml"/><Relationship Id="rId9" Type="http://schemas.openxmlformats.org/officeDocument/2006/relationships/image" Target="../media/image69.jpeg"/></Relationships>
</file>

<file path=ppt/slides/_rels/slide35.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tags" Target="../tags/tag121.xml"/><Relationship Id="rId7" Type="http://schemas.openxmlformats.org/officeDocument/2006/relationships/image" Target="../media/image71.jpe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notesSlide" Target="../notesSlides/notesSlide35.xml"/><Relationship Id="rId5" Type="http://schemas.openxmlformats.org/officeDocument/2006/relationships/slideLayout" Target="../slideLayouts/slideLayout7.xml"/><Relationship Id="rId4" Type="http://schemas.openxmlformats.org/officeDocument/2006/relationships/tags" Target="../tags/tag122.xml"/><Relationship Id="rId9" Type="http://schemas.openxmlformats.org/officeDocument/2006/relationships/image" Target="../media/image73.jpeg"/></Relationships>
</file>

<file path=ppt/slides/_rels/slide36.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image" Target="../media/image75.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74.png"/><Relationship Id="rId5" Type="http://schemas.openxmlformats.org/officeDocument/2006/relationships/notesSlide" Target="../notesSlides/notesSlide36.xml"/><Relationship Id="rId4"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77.jpe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76.jpeg"/><Relationship Id="rId5" Type="http://schemas.openxmlformats.org/officeDocument/2006/relationships/notesSlide" Target="../notesSlides/notesSlide37.xml"/><Relationship Id="rId4"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79.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78.png"/><Relationship Id="rId5" Type="http://schemas.openxmlformats.org/officeDocument/2006/relationships/notesSlide" Target="../notesSlides/notesSlide38.xml"/><Relationship Id="rId4"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tags" Target="../tags/tag138.xml"/><Relationship Id="rId7" Type="http://schemas.openxmlformats.org/officeDocument/2006/relationships/image" Target="../media/image80.jpe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notesSlide" Target="../notesSlides/notesSlide39.xml"/><Relationship Id="rId5" Type="http://schemas.openxmlformats.org/officeDocument/2006/relationships/slideLayout" Target="../slideLayouts/slideLayout7.xml"/><Relationship Id="rId4" Type="http://schemas.openxmlformats.org/officeDocument/2006/relationships/tags" Target="../tags/tag139.xml"/><Relationship Id="rId9" Type="http://schemas.openxmlformats.org/officeDocument/2006/relationships/image" Target="../media/image8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7.jpeg"/><Relationship Id="rId5" Type="http://schemas.openxmlformats.org/officeDocument/2006/relationships/hyperlink" Target="http://www.osha.gov/dte/library/pit/fatalities_sum.html" TargetMode="Externa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image" Target="../media/image83.jpe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image" Target="../media/image85.jpe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84.jpeg"/><Relationship Id="rId5" Type="http://schemas.openxmlformats.org/officeDocument/2006/relationships/notesSlide" Target="../notesSlides/notesSlide41.xml"/><Relationship Id="rId4"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image" Target="../media/image87.jpe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86.jpeg"/><Relationship Id="rId5" Type="http://schemas.openxmlformats.org/officeDocument/2006/relationships/notesSlide" Target="../notesSlides/notesSlide42.xml"/><Relationship Id="rId4"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notesSlide" Target="../notesSlides/notesSlide43.xml"/><Relationship Id="rId13" Type="http://schemas.openxmlformats.org/officeDocument/2006/relationships/image" Target="../media/image92.jpeg"/><Relationship Id="rId3" Type="http://schemas.openxmlformats.org/officeDocument/2006/relationships/tags" Target="../tags/tag154.xml"/><Relationship Id="rId7" Type="http://schemas.openxmlformats.org/officeDocument/2006/relationships/slideLayout" Target="../slideLayouts/slideLayout7.xml"/><Relationship Id="rId12" Type="http://schemas.openxmlformats.org/officeDocument/2006/relationships/image" Target="../media/image91.jpe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image" Target="../media/image90.jpeg"/><Relationship Id="rId5" Type="http://schemas.openxmlformats.org/officeDocument/2006/relationships/tags" Target="../tags/tag156.xml"/><Relationship Id="rId10" Type="http://schemas.openxmlformats.org/officeDocument/2006/relationships/image" Target="../media/image89.jpeg"/><Relationship Id="rId4" Type="http://schemas.openxmlformats.org/officeDocument/2006/relationships/tags" Target="../tags/tag155.xml"/><Relationship Id="rId9" Type="http://schemas.openxmlformats.org/officeDocument/2006/relationships/image" Target="../media/image88.png"/></Relationships>
</file>

<file path=ppt/slides/_rels/slide44.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94.jpe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93.jpeg"/><Relationship Id="rId5" Type="http://schemas.openxmlformats.org/officeDocument/2006/relationships/notesSlide" Target="../notesSlides/notesSlide44.xml"/><Relationship Id="rId4"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image" Target="../media/image96.jpe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95.jpeg"/><Relationship Id="rId5" Type="http://schemas.openxmlformats.org/officeDocument/2006/relationships/notesSlide" Target="../notesSlides/notesSlide45.xml"/><Relationship Id="rId4"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tags" Target="../tags/tag169.xml"/><Relationship Id="rId7" Type="http://schemas.openxmlformats.org/officeDocument/2006/relationships/image" Target="../media/image97.jpe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hyperlink" Target="http://northamerica.yale.com/free_poster/YalePoster_A7.pdf" TargetMode="External"/><Relationship Id="rId5" Type="http://schemas.openxmlformats.org/officeDocument/2006/relationships/notesSlide" Target="../notesSlides/notesSlide46.xml"/><Relationship Id="rId4"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image" Target="../media/image100.pn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image" Target="../media/image99.png"/><Relationship Id="rId5" Type="http://schemas.openxmlformats.org/officeDocument/2006/relationships/notesSlide" Target="../notesSlides/notesSlide47.xml"/><Relationship Id="rId4"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image" Target="../media/image102.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101.png"/><Relationship Id="rId5" Type="http://schemas.openxmlformats.org/officeDocument/2006/relationships/notesSlide" Target="../notesSlides/notesSlide48.xml"/><Relationship Id="rId4"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image" Target="../media/image103.jpeg"/><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8.jpe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image" Target="../media/image104.jpeg"/><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105.jpeg"/><Relationship Id="rId5" Type="http://schemas.openxmlformats.org/officeDocument/2006/relationships/hyperlink" Target="http://www.lni.wa.gov/Safety/Research/HazardousChem/CarbonMonoxide/Default.asp" TargetMode="External"/><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8" Type="http://schemas.openxmlformats.org/officeDocument/2006/relationships/hyperlink" Target="http://www.lni.wa.gov/IPUB/417-202-000.pdf" TargetMode="External"/><Relationship Id="rId3" Type="http://schemas.openxmlformats.org/officeDocument/2006/relationships/tags" Target="../tags/tag190.xml"/><Relationship Id="rId7" Type="http://schemas.openxmlformats.org/officeDocument/2006/relationships/image" Target="../media/image107.jpe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image" Target="../media/image106.jpeg"/><Relationship Id="rId5" Type="http://schemas.openxmlformats.org/officeDocument/2006/relationships/notesSlide" Target="../notesSlides/notesSlide52.xml"/><Relationship Id="rId4"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9.jpe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1.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0.jpeg"/><Relationship Id="rId5" Type="http://schemas.openxmlformats.org/officeDocument/2006/relationships/notesSlide" Target="../notesSlides/notesSlide7.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27.xml"/><Relationship Id="rId7" Type="http://schemas.openxmlformats.org/officeDocument/2006/relationships/notesSlide" Target="../notesSlides/notesSlide8.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12.xml"/><Relationship Id="rId11" Type="http://schemas.openxmlformats.org/officeDocument/2006/relationships/image" Target="../media/image15.jpeg"/><Relationship Id="rId5" Type="http://schemas.openxmlformats.org/officeDocument/2006/relationships/tags" Target="../tags/tag29.xml"/><Relationship Id="rId10" Type="http://schemas.openxmlformats.org/officeDocument/2006/relationships/image" Target="../media/image14.jpeg"/><Relationship Id="rId4" Type="http://schemas.openxmlformats.org/officeDocument/2006/relationships/tags" Target="../tags/tag28.xm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33.xml"/><Relationship Id="rId7" Type="http://schemas.openxmlformats.org/officeDocument/2006/relationships/image" Target="../media/image16.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tags" Target="../tags/tag34.xml"/><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Box 3">
            <a:extLst>
              <a:ext uri="{FF2B5EF4-FFF2-40B4-BE49-F238E27FC236}">
                <a16:creationId xmlns:a16="http://schemas.microsoft.com/office/drawing/2014/main" id="{02458B4D-DFC0-AC6F-638D-8DFE1D487E19}"/>
              </a:ext>
            </a:extLst>
          </p:cNvPr>
          <p:cNvSpPr txBox="1">
            <a:spLocks noChangeArrowheads="1"/>
          </p:cNvSpPr>
          <p:nvPr/>
        </p:nvSpPr>
        <p:spPr bwMode="auto">
          <a:xfrm>
            <a:off x="304800" y="3048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dirty="0">
                <a:solidFill>
                  <a:schemeClr val="tx2"/>
                </a:solidFill>
              </a:rPr>
              <a:t>Safe Operation of Forklifts </a:t>
            </a:r>
            <a:br>
              <a:rPr lang="en-US" altLang="en-US" sz="3200" dirty="0">
                <a:solidFill>
                  <a:schemeClr val="tx2"/>
                </a:solidFill>
              </a:rPr>
            </a:br>
            <a:r>
              <a:rPr lang="en-US" altLang="en-US" sz="2400" dirty="0">
                <a:solidFill>
                  <a:schemeClr val="tx2"/>
                </a:solidFill>
              </a:rPr>
              <a:t>and Other Powered Industrial Trucks</a:t>
            </a:r>
          </a:p>
        </p:txBody>
      </p:sp>
      <p:sp>
        <p:nvSpPr>
          <p:cNvPr id="15363" name="TextBox 8">
            <a:extLst>
              <a:ext uri="{FF2B5EF4-FFF2-40B4-BE49-F238E27FC236}">
                <a16:creationId xmlns:a16="http://schemas.microsoft.com/office/drawing/2014/main" id="{AD0D35D0-DC55-A4CA-CD00-FD636257E47D}"/>
              </a:ext>
            </a:extLst>
          </p:cNvPr>
          <p:cNvSpPr txBox="1">
            <a:spLocks noChangeArrowheads="1"/>
          </p:cNvSpPr>
          <p:nvPr/>
        </p:nvSpPr>
        <p:spPr bwMode="auto">
          <a:xfrm>
            <a:off x="609600" y="1371600"/>
            <a:ext cx="754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The following topics will be covered: </a:t>
            </a:r>
          </a:p>
        </p:txBody>
      </p:sp>
      <p:sp>
        <p:nvSpPr>
          <p:cNvPr id="15364" name="TextBox 9">
            <a:extLst>
              <a:ext uri="{FF2B5EF4-FFF2-40B4-BE49-F238E27FC236}">
                <a16:creationId xmlns:a16="http://schemas.microsoft.com/office/drawing/2014/main" id="{E16395FD-A4AA-50E0-B688-D9368CFEB04E}"/>
              </a:ext>
            </a:extLst>
          </p:cNvPr>
          <p:cNvSpPr txBox="1">
            <a:spLocks noChangeArrowheads="1"/>
          </p:cNvSpPr>
          <p:nvPr/>
        </p:nvSpPr>
        <p:spPr bwMode="auto">
          <a:xfrm>
            <a:off x="838200" y="2286000"/>
            <a:ext cx="57912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300" dirty="0"/>
              <a:t>Forklift-related fatalities </a:t>
            </a:r>
            <a:br>
              <a:rPr lang="en-US" altLang="en-US" sz="2300" dirty="0"/>
            </a:br>
            <a:r>
              <a:rPr lang="en-US" altLang="en-US" sz="2300" dirty="0"/>
              <a:t>and injuries</a:t>
            </a:r>
          </a:p>
          <a:p>
            <a:pPr eaLnBrk="1" hangingPunct="1">
              <a:buFont typeface="Arial" panose="020B0604020202020204" pitchFamily="34" charset="0"/>
              <a:buChar char="•"/>
            </a:pPr>
            <a:endParaRPr lang="en-US" altLang="en-US" sz="1200" dirty="0"/>
          </a:p>
          <a:p>
            <a:pPr eaLnBrk="1" hangingPunct="1">
              <a:buFont typeface="Arial" panose="020B0604020202020204" pitchFamily="34" charset="0"/>
              <a:buChar char="•"/>
            </a:pPr>
            <a:r>
              <a:rPr lang="en-US" altLang="en-US" sz="2300" dirty="0"/>
              <a:t>Types of forklifts </a:t>
            </a:r>
          </a:p>
          <a:p>
            <a:pPr eaLnBrk="1" hangingPunct="1">
              <a:buFont typeface="Arial" panose="020B0604020202020204" pitchFamily="34" charset="0"/>
              <a:buChar char="•"/>
            </a:pPr>
            <a:endParaRPr lang="en-US" altLang="en-US" sz="1200" dirty="0"/>
          </a:p>
          <a:p>
            <a:pPr eaLnBrk="1" hangingPunct="1">
              <a:buFont typeface="Arial" panose="020B0604020202020204" pitchFamily="34" charset="0"/>
              <a:buChar char="•"/>
            </a:pPr>
            <a:r>
              <a:rPr lang="en-US" altLang="en-US" sz="2300" dirty="0"/>
              <a:t>How a forklift operates</a:t>
            </a:r>
          </a:p>
          <a:p>
            <a:pPr eaLnBrk="1" hangingPunct="1">
              <a:buFont typeface="Arial" panose="020B0604020202020204" pitchFamily="34" charset="0"/>
              <a:buChar char="•"/>
            </a:pPr>
            <a:endParaRPr lang="en-US" altLang="en-US" sz="1200" dirty="0"/>
          </a:p>
          <a:p>
            <a:pPr eaLnBrk="1" hangingPunct="1">
              <a:buFont typeface="Arial" panose="020B0604020202020204" pitchFamily="34" charset="0"/>
              <a:buChar char="•"/>
            </a:pPr>
            <a:r>
              <a:rPr lang="en-US" altLang="en-US" sz="2300" dirty="0"/>
              <a:t>Hazards of forklift </a:t>
            </a:r>
            <a:br>
              <a:rPr lang="en-US" altLang="en-US" sz="2300" dirty="0"/>
            </a:br>
            <a:r>
              <a:rPr lang="en-US" altLang="en-US" sz="2300" dirty="0"/>
              <a:t>operation</a:t>
            </a:r>
          </a:p>
          <a:p>
            <a:pPr eaLnBrk="1" hangingPunct="1">
              <a:buFont typeface="Arial" panose="020B0604020202020204" pitchFamily="34" charset="0"/>
              <a:buChar char="•"/>
            </a:pPr>
            <a:endParaRPr lang="en-US" altLang="en-US" sz="1200" dirty="0"/>
          </a:p>
          <a:p>
            <a:pPr eaLnBrk="1" hangingPunct="1">
              <a:buFont typeface="Arial" panose="020B0604020202020204" pitchFamily="34" charset="0"/>
              <a:buChar char="•"/>
            </a:pPr>
            <a:r>
              <a:rPr lang="en-US" altLang="en-US" sz="2300" dirty="0"/>
              <a:t>How to use forklifts safely</a:t>
            </a:r>
          </a:p>
        </p:txBody>
      </p:sp>
      <p:pic>
        <p:nvPicPr>
          <p:cNvPr id="15365" name="Picture 10" descr="File:Yellow forklift.JPG">
            <a:hlinkClick r:id="rId5"/>
            <a:extLst>
              <a:ext uri="{FF2B5EF4-FFF2-40B4-BE49-F238E27FC236}">
                <a16:creationId xmlns:a16="http://schemas.microsoft.com/office/drawing/2014/main" id="{801BC4CC-F934-0728-B998-58BABDC3E03D}"/>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953000" y="2438400"/>
            <a:ext cx="3517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PPTShape_0">
            <a:extLst>
              <a:ext uri="{FF2B5EF4-FFF2-40B4-BE49-F238E27FC236}">
                <a16:creationId xmlns:a16="http://schemas.microsoft.com/office/drawing/2014/main" id="{AB3F4389-5A00-ECA9-4BB8-AD9C1D7B6DD4}"/>
              </a:ext>
            </a:extLst>
          </p:cNvPr>
          <p:cNvSpPr txBox="1">
            <a:spLocks noChangeArrowheads="1"/>
          </p:cNvSpPr>
          <p:nvPr/>
        </p:nvSpPr>
        <p:spPr bwMode="auto">
          <a:xfrm>
            <a:off x="6026150" y="5284788"/>
            <a:ext cx="25146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900" dirty="0"/>
              <a:t>Wikimedia commons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CCA0C01-3782-0969-79BE-0738DC623CCE}"/>
              </a:ext>
            </a:extLst>
          </p:cNvPr>
          <p:cNvSpPr>
            <a:spLocks noGrp="1"/>
          </p:cNvSpPr>
          <p:nvPr>
            <p:ph type="title"/>
          </p:nvPr>
        </p:nvSpPr>
        <p:spPr>
          <a:xfrm>
            <a:off x="381000" y="914400"/>
            <a:ext cx="3810000" cy="838200"/>
          </a:xfrm>
        </p:spPr>
        <p:txBody>
          <a:bodyPr/>
          <a:lstStyle/>
          <a:p>
            <a:pPr marL="398463"/>
            <a:r>
              <a:rPr lang="en-US" altLang="en-US" sz="2800" b="0" i="1" u="sng">
                <a:solidFill>
                  <a:schemeClr val="tx1"/>
                </a:solidFill>
              </a:rPr>
              <a:t>Class 4 Truck</a:t>
            </a:r>
          </a:p>
        </p:txBody>
      </p:sp>
      <p:pic>
        <p:nvPicPr>
          <p:cNvPr id="24579" name="Picture 2" descr="br133.jpg">
            <a:extLst>
              <a:ext uri="{FF2B5EF4-FFF2-40B4-BE49-F238E27FC236}">
                <a16:creationId xmlns:a16="http://schemas.microsoft.com/office/drawing/2014/main" id="{E9409F0C-3D90-568D-7A55-4ACB30241199}"/>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5715000" y="2895600"/>
            <a:ext cx="30480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a:extLst>
              <a:ext uri="{FF2B5EF4-FFF2-40B4-BE49-F238E27FC236}">
                <a16:creationId xmlns:a16="http://schemas.microsoft.com/office/drawing/2014/main" id="{9D70AE8B-7E69-9E37-D943-B2E71C6FBAD0}"/>
              </a:ext>
            </a:extLst>
          </p:cNvPr>
          <p:cNvSpPr>
            <a:spLocks noChangeArrowheads="1"/>
          </p:cNvSpPr>
          <p:nvPr/>
        </p:nvSpPr>
        <p:spPr bwMode="auto">
          <a:xfrm>
            <a:off x="685800" y="1752600"/>
            <a:ext cx="5105400" cy="2392363"/>
          </a:xfrm>
          <a:prstGeom prst="rect">
            <a:avLst/>
          </a:prstGeom>
          <a:noFill/>
          <a:ln w="9525">
            <a:noFill/>
            <a:miter lim="800000"/>
            <a:headEnd/>
            <a:tailEnd/>
          </a:ln>
        </p:spPr>
        <p:txBody>
          <a:bodyPr lIns="82945" tIns="41473" rIns="82945" bIns="41473">
            <a:spAutoFit/>
          </a:bodyPr>
          <a:lstStyle/>
          <a:p>
            <a:pPr>
              <a:spcBef>
                <a:spcPts val="1200"/>
              </a:spcBef>
              <a:defRPr/>
            </a:pPr>
            <a:r>
              <a:rPr lang="en-US" sz="2400" dirty="0">
                <a:latin typeface="Arial" charset="0"/>
              </a:rPr>
              <a:t>Characteristics:</a:t>
            </a:r>
          </a:p>
          <a:p>
            <a:pPr marL="403225" indent="-342900">
              <a:spcBef>
                <a:spcPts val="1200"/>
              </a:spcBef>
              <a:buFont typeface="+mj-lt"/>
              <a:buAutoNum type="arabicPeriod"/>
              <a:defRPr/>
            </a:pPr>
            <a:r>
              <a:rPr lang="en-US" sz="2400" dirty="0">
                <a:latin typeface="Arial" charset="0"/>
              </a:rPr>
              <a:t>Propane internal combustion engine</a:t>
            </a:r>
          </a:p>
          <a:p>
            <a:pPr marL="403225" indent="-342900">
              <a:spcBef>
                <a:spcPts val="1200"/>
              </a:spcBef>
              <a:buFont typeface="+mj-lt"/>
              <a:buAutoNum type="arabicPeriod"/>
              <a:defRPr/>
            </a:pPr>
            <a:r>
              <a:rPr lang="en-US" sz="2400" dirty="0">
                <a:latin typeface="Arial" charset="0"/>
              </a:rPr>
              <a:t>Solid tires</a:t>
            </a:r>
          </a:p>
          <a:p>
            <a:pPr marL="403225" indent="-342900">
              <a:spcBef>
                <a:spcPts val="1200"/>
              </a:spcBef>
              <a:buFont typeface="+mj-lt"/>
              <a:buAutoNum type="arabicPeriod"/>
              <a:defRPr/>
            </a:pPr>
            <a:r>
              <a:rPr lang="en-US" sz="2400" dirty="0">
                <a:latin typeface="Arial" charset="0"/>
              </a:rPr>
              <a:t>One of the most common types</a:t>
            </a:r>
          </a:p>
        </p:txBody>
      </p:sp>
      <p:sp>
        <p:nvSpPr>
          <p:cNvPr id="24581" name="Rectangle 5">
            <a:extLst>
              <a:ext uri="{FF2B5EF4-FFF2-40B4-BE49-F238E27FC236}">
                <a16:creationId xmlns:a16="http://schemas.microsoft.com/office/drawing/2014/main" id="{E990E438-2F2E-D4AA-5583-C53CE5F6B75B}"/>
              </a:ext>
            </a:extLst>
          </p:cNvPr>
          <p:cNvSpPr>
            <a:spLocks noChangeArrowheads="1"/>
          </p:cNvSpPr>
          <p:nvPr/>
        </p:nvSpPr>
        <p:spPr bwMode="auto">
          <a:xfrm>
            <a:off x="838200" y="4876800"/>
            <a:ext cx="434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Propane/liquid petroleum gas (LPG) fuel cylinder.  Other forklifts run on diesel or gasoline.</a:t>
            </a:r>
          </a:p>
        </p:txBody>
      </p:sp>
      <p:sp>
        <p:nvSpPr>
          <p:cNvPr id="24582" name="TextBox 3">
            <a:extLst>
              <a:ext uri="{FF2B5EF4-FFF2-40B4-BE49-F238E27FC236}">
                <a16:creationId xmlns:a16="http://schemas.microsoft.com/office/drawing/2014/main" id="{8FAF74DF-53AD-B3A3-82C3-F4F062874422}"/>
              </a:ext>
            </a:extLst>
          </p:cNvPr>
          <p:cNvSpPr txBox="1">
            <a:spLocks noChangeArrowheads="1"/>
          </p:cNvSpPr>
          <p:nvPr/>
        </p:nvSpPr>
        <p:spPr bwMode="auto">
          <a:xfrm>
            <a:off x="304800" y="762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tx2"/>
                </a:solidFill>
              </a:rPr>
              <a:t>Types of Forklifts </a:t>
            </a:r>
            <a:br>
              <a:rPr lang="en-US" altLang="en-US" sz="3200">
                <a:solidFill>
                  <a:schemeClr val="tx2"/>
                </a:solidFill>
              </a:rPr>
            </a:br>
            <a:endParaRPr lang="en-US" altLang="en-US" sz="2400">
              <a:solidFill>
                <a:schemeClr val="tx2"/>
              </a:solidFill>
            </a:endParaRPr>
          </a:p>
        </p:txBody>
      </p:sp>
      <p:cxnSp>
        <p:nvCxnSpPr>
          <p:cNvPr id="9" name="Straight Arrow Connector 8">
            <a:extLst>
              <a:ext uri="{FF2B5EF4-FFF2-40B4-BE49-F238E27FC236}">
                <a16:creationId xmlns:a16="http://schemas.microsoft.com/office/drawing/2014/main" id="{3D10C27A-483F-3B82-63FA-E5CE47C19EAE}"/>
              </a:ext>
            </a:extLst>
          </p:cNvPr>
          <p:cNvCxnSpPr/>
          <p:nvPr/>
        </p:nvCxnSpPr>
        <p:spPr>
          <a:xfrm flipV="1">
            <a:off x="5029200" y="4191000"/>
            <a:ext cx="990600" cy="762000"/>
          </a:xfrm>
          <a:prstGeom prst="straightConnector1">
            <a:avLst/>
          </a:prstGeom>
          <a:ln w="28575">
            <a:solidFill>
              <a:srgbClr val="FF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5E737A7-39C2-20E6-7AAD-CB5473EB6C91}"/>
              </a:ext>
            </a:extLst>
          </p:cNvPr>
          <p:cNvSpPr>
            <a:spLocks noGrp="1"/>
          </p:cNvSpPr>
          <p:nvPr>
            <p:ph type="title"/>
          </p:nvPr>
        </p:nvSpPr>
        <p:spPr>
          <a:xfrm>
            <a:off x="304800" y="990600"/>
            <a:ext cx="3425825" cy="609600"/>
          </a:xfrm>
        </p:spPr>
        <p:txBody>
          <a:bodyPr/>
          <a:lstStyle/>
          <a:p>
            <a:r>
              <a:rPr lang="en-US" altLang="en-US" sz="2800" b="0" i="1" u="sng">
                <a:solidFill>
                  <a:schemeClr val="tx1"/>
                </a:solidFill>
              </a:rPr>
              <a:t>Class 5 Truck</a:t>
            </a:r>
          </a:p>
        </p:txBody>
      </p:sp>
      <p:sp>
        <p:nvSpPr>
          <p:cNvPr id="15363" name="Rectangle 2">
            <a:extLst>
              <a:ext uri="{FF2B5EF4-FFF2-40B4-BE49-F238E27FC236}">
                <a16:creationId xmlns:a16="http://schemas.microsoft.com/office/drawing/2014/main" id="{1D969FBC-A1F0-7D1B-FC6D-9850D313C018}"/>
              </a:ext>
            </a:extLst>
          </p:cNvPr>
          <p:cNvSpPr>
            <a:spLocks noChangeArrowheads="1"/>
          </p:cNvSpPr>
          <p:nvPr/>
        </p:nvSpPr>
        <p:spPr bwMode="auto">
          <a:xfrm>
            <a:off x="609600" y="1828800"/>
            <a:ext cx="4570413" cy="2976563"/>
          </a:xfrm>
          <a:prstGeom prst="rect">
            <a:avLst/>
          </a:prstGeom>
          <a:noFill/>
          <a:ln w="9525">
            <a:noFill/>
            <a:miter lim="800000"/>
            <a:headEnd/>
            <a:tailEnd/>
          </a:ln>
        </p:spPr>
        <p:txBody>
          <a:bodyPr lIns="82945" tIns="41473" rIns="82945" bIns="41473">
            <a:spAutoFit/>
          </a:bodyPr>
          <a:lstStyle/>
          <a:p>
            <a:pPr>
              <a:defRPr/>
            </a:pPr>
            <a:r>
              <a:rPr lang="en-US" sz="2400" dirty="0">
                <a:latin typeface="Arial" charset="0"/>
              </a:rPr>
              <a:t>Characteristics:</a:t>
            </a:r>
          </a:p>
          <a:p>
            <a:pPr>
              <a:defRPr/>
            </a:pPr>
            <a:endParaRPr lang="en-US" sz="2400" dirty="0">
              <a:latin typeface="Arial" charset="0"/>
            </a:endParaRPr>
          </a:p>
          <a:p>
            <a:pPr marL="342900" indent="-342900">
              <a:buFont typeface="+mj-lt"/>
              <a:buAutoNum type="arabicPeriod"/>
              <a:defRPr/>
            </a:pPr>
            <a:r>
              <a:rPr lang="en-US" sz="2400" dirty="0">
                <a:latin typeface="Arial" charset="0"/>
              </a:rPr>
              <a:t>Gasoline, diesel or propane </a:t>
            </a:r>
            <a:br>
              <a:rPr lang="en-US" sz="2400" dirty="0">
                <a:latin typeface="Arial" charset="0"/>
              </a:rPr>
            </a:br>
            <a:r>
              <a:rPr lang="en-US" sz="2400" dirty="0">
                <a:latin typeface="Arial" charset="0"/>
              </a:rPr>
              <a:t>engines</a:t>
            </a:r>
          </a:p>
          <a:p>
            <a:pPr marL="342900" indent="-342900">
              <a:spcBef>
                <a:spcPts val="1200"/>
              </a:spcBef>
              <a:buFont typeface="+mj-lt"/>
              <a:buAutoNum type="arabicPeriod"/>
              <a:defRPr/>
            </a:pPr>
            <a:r>
              <a:rPr lang="en-US" sz="2400" dirty="0">
                <a:latin typeface="Arial" charset="0"/>
              </a:rPr>
              <a:t>Pneumatic tires</a:t>
            </a:r>
          </a:p>
          <a:p>
            <a:pPr marL="342900" indent="-342900">
              <a:spcBef>
                <a:spcPts val="1200"/>
              </a:spcBef>
              <a:buFont typeface="+mj-lt"/>
              <a:buAutoNum type="arabicPeriod"/>
              <a:defRPr/>
            </a:pPr>
            <a:r>
              <a:rPr lang="en-US" sz="2400" dirty="0">
                <a:latin typeface="Arial" charset="0"/>
              </a:rPr>
              <a:t>Used outdoors in many cases.</a:t>
            </a:r>
          </a:p>
        </p:txBody>
      </p:sp>
      <p:pic>
        <p:nvPicPr>
          <p:cNvPr id="25604" name="Picture 3" descr="br134.jpg">
            <a:extLst>
              <a:ext uri="{FF2B5EF4-FFF2-40B4-BE49-F238E27FC236}">
                <a16:creationId xmlns:a16="http://schemas.microsoft.com/office/drawing/2014/main" id="{F87AE89D-9CE9-E68E-8AA4-9A73894F1E48}"/>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926013" y="1828800"/>
            <a:ext cx="3814762"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5">
            <a:extLst>
              <a:ext uri="{FF2B5EF4-FFF2-40B4-BE49-F238E27FC236}">
                <a16:creationId xmlns:a16="http://schemas.microsoft.com/office/drawing/2014/main" id="{DABE3274-8CBA-9F3A-D966-C3F24015F422}"/>
              </a:ext>
            </a:extLst>
          </p:cNvPr>
          <p:cNvSpPr>
            <a:spLocks noChangeArrowheads="1"/>
          </p:cNvSpPr>
          <p:nvPr/>
        </p:nvSpPr>
        <p:spPr bwMode="auto">
          <a:xfrm>
            <a:off x="1524000" y="5562600"/>
            <a:ext cx="64008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Pneumatic (air filled) tires with tread are used for traction and stability on rough or wet surfaces.</a:t>
            </a:r>
          </a:p>
        </p:txBody>
      </p:sp>
      <p:sp>
        <p:nvSpPr>
          <p:cNvPr id="25606" name="TextBox 3">
            <a:extLst>
              <a:ext uri="{FF2B5EF4-FFF2-40B4-BE49-F238E27FC236}">
                <a16:creationId xmlns:a16="http://schemas.microsoft.com/office/drawing/2014/main" id="{CF440730-554A-6081-8B1C-D0B51D6E5DA2}"/>
              </a:ext>
            </a:extLst>
          </p:cNvPr>
          <p:cNvSpPr txBox="1">
            <a:spLocks noChangeArrowheads="1"/>
          </p:cNvSpPr>
          <p:nvPr/>
        </p:nvSpPr>
        <p:spPr bwMode="auto">
          <a:xfrm>
            <a:off x="304800" y="762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tx2"/>
                </a:solidFill>
              </a:rPr>
              <a:t>Types of Forklifts</a:t>
            </a:r>
            <a:endParaRPr lang="en-US" altLang="en-US" sz="2400">
              <a:solidFill>
                <a:schemeClr val="tx2"/>
              </a:solidFill>
            </a:endParaRPr>
          </a:p>
        </p:txBody>
      </p:sp>
      <p:cxnSp>
        <p:nvCxnSpPr>
          <p:cNvPr id="9" name="Straight Arrow Connector 8">
            <a:extLst>
              <a:ext uri="{FF2B5EF4-FFF2-40B4-BE49-F238E27FC236}">
                <a16:creationId xmlns:a16="http://schemas.microsoft.com/office/drawing/2014/main" id="{470F07F2-6190-0068-C4BE-83B0F073A1A1}"/>
              </a:ext>
            </a:extLst>
          </p:cNvPr>
          <p:cNvCxnSpPr/>
          <p:nvPr/>
        </p:nvCxnSpPr>
        <p:spPr>
          <a:xfrm flipV="1">
            <a:off x="3733800" y="4495800"/>
            <a:ext cx="1371600" cy="1066800"/>
          </a:xfrm>
          <a:prstGeom prst="straightConnector1">
            <a:avLst/>
          </a:prstGeom>
          <a:ln w="28575">
            <a:solidFill>
              <a:srgbClr val="FF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A3C2331-DB88-82C9-BD24-D89A47674500}"/>
              </a:ext>
            </a:extLst>
          </p:cNvPr>
          <p:cNvSpPr>
            <a:spLocks noGrp="1"/>
          </p:cNvSpPr>
          <p:nvPr>
            <p:ph type="title"/>
          </p:nvPr>
        </p:nvSpPr>
        <p:spPr>
          <a:xfrm>
            <a:off x="-381000" y="762000"/>
            <a:ext cx="6477000" cy="685800"/>
          </a:xfrm>
        </p:spPr>
        <p:txBody>
          <a:bodyPr/>
          <a:lstStyle/>
          <a:p>
            <a:pPr marL="796925"/>
            <a:r>
              <a:rPr lang="en-US" altLang="en-US" sz="2800" b="0" i="1" u="sng">
                <a:solidFill>
                  <a:schemeClr val="tx1"/>
                </a:solidFill>
              </a:rPr>
              <a:t>Class 6 Industrial Tractor Truck</a:t>
            </a:r>
          </a:p>
        </p:txBody>
      </p:sp>
      <p:sp>
        <p:nvSpPr>
          <p:cNvPr id="16387" name="Rectangle 2">
            <a:extLst>
              <a:ext uri="{FF2B5EF4-FFF2-40B4-BE49-F238E27FC236}">
                <a16:creationId xmlns:a16="http://schemas.microsoft.com/office/drawing/2014/main" id="{B1B39626-0FBF-CFDC-5834-41238ED4D56E}"/>
              </a:ext>
            </a:extLst>
          </p:cNvPr>
          <p:cNvSpPr>
            <a:spLocks noChangeArrowheads="1"/>
          </p:cNvSpPr>
          <p:nvPr/>
        </p:nvSpPr>
        <p:spPr bwMode="auto">
          <a:xfrm>
            <a:off x="457200" y="1447800"/>
            <a:ext cx="5103813" cy="2760663"/>
          </a:xfrm>
          <a:prstGeom prst="rect">
            <a:avLst/>
          </a:prstGeom>
          <a:noFill/>
          <a:ln w="9525">
            <a:noFill/>
            <a:miter lim="800000"/>
            <a:headEnd/>
            <a:tailEnd/>
          </a:ln>
        </p:spPr>
        <p:txBody>
          <a:bodyPr lIns="82945" tIns="41473" rIns="82945" bIns="41473">
            <a:spAutoFit/>
          </a:bodyPr>
          <a:lstStyle/>
          <a:p>
            <a:pPr>
              <a:defRPr/>
            </a:pPr>
            <a:r>
              <a:rPr lang="en-US" sz="2400" dirty="0">
                <a:latin typeface="Arial" charset="0"/>
              </a:rPr>
              <a:t>Characteristics:</a:t>
            </a:r>
          </a:p>
          <a:p>
            <a:pPr>
              <a:defRPr/>
            </a:pPr>
            <a:endParaRPr lang="en-US" sz="1000" dirty="0">
              <a:latin typeface="Arial" charset="0"/>
            </a:endParaRPr>
          </a:p>
          <a:p>
            <a:pPr marL="342900" indent="-342900">
              <a:buFont typeface="+mj-lt"/>
              <a:buAutoNum type="arabicPeriod"/>
              <a:defRPr/>
            </a:pPr>
            <a:r>
              <a:rPr lang="en-US" sz="2400" dirty="0">
                <a:latin typeface="Arial" charset="0"/>
              </a:rPr>
              <a:t>Electric or internal combustion engine</a:t>
            </a:r>
          </a:p>
          <a:p>
            <a:pPr marL="342900" indent="-342900">
              <a:spcBef>
                <a:spcPts val="800"/>
              </a:spcBef>
              <a:buFont typeface="+mj-lt"/>
              <a:buAutoNum type="arabicPeriod"/>
              <a:defRPr/>
            </a:pPr>
            <a:r>
              <a:rPr lang="en-US" sz="2400" dirty="0">
                <a:latin typeface="Arial" charset="0"/>
              </a:rPr>
              <a:t>Solid or pneumatic tires</a:t>
            </a:r>
          </a:p>
          <a:p>
            <a:pPr marL="342900" indent="-342900">
              <a:spcBef>
                <a:spcPts val="800"/>
              </a:spcBef>
              <a:buFont typeface="+mj-lt"/>
              <a:buAutoNum type="arabicPeriod"/>
              <a:defRPr/>
            </a:pPr>
            <a:r>
              <a:rPr lang="en-US" sz="2400" dirty="0">
                <a:latin typeface="Arial" charset="0"/>
              </a:rPr>
              <a:t>Specialty vehicles</a:t>
            </a:r>
          </a:p>
          <a:p>
            <a:pPr marL="342900" indent="-342900">
              <a:spcBef>
                <a:spcPts val="800"/>
              </a:spcBef>
              <a:buFont typeface="+mj-lt"/>
              <a:buAutoNum type="arabicPeriod"/>
              <a:defRPr/>
            </a:pPr>
            <a:r>
              <a:rPr lang="en-US" sz="2400" dirty="0">
                <a:latin typeface="Arial" charset="0"/>
              </a:rPr>
              <a:t>Pull or carry loads (no forks)</a:t>
            </a:r>
          </a:p>
        </p:txBody>
      </p:sp>
      <p:pic>
        <p:nvPicPr>
          <p:cNvPr id="26628" name="Picture 4" descr="br135.jpg">
            <a:extLst>
              <a:ext uri="{FF2B5EF4-FFF2-40B4-BE49-F238E27FC236}">
                <a16:creationId xmlns:a16="http://schemas.microsoft.com/office/drawing/2014/main" id="{C2B8021C-2244-DEC7-C8E9-E02FA14C064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219200"/>
            <a:ext cx="2776538"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6">
            <a:extLst>
              <a:ext uri="{FF2B5EF4-FFF2-40B4-BE49-F238E27FC236}">
                <a16:creationId xmlns:a16="http://schemas.microsoft.com/office/drawing/2014/main" id="{78E0B953-C021-F340-58E8-376A5BF4D021}"/>
              </a:ext>
            </a:extLst>
          </p:cNvPr>
          <p:cNvSpPr txBox="1">
            <a:spLocks noChangeArrowheads="1"/>
          </p:cNvSpPr>
          <p:nvPr/>
        </p:nvSpPr>
        <p:spPr bwMode="auto">
          <a:xfrm>
            <a:off x="1828800" y="6400800"/>
            <a:ext cx="2266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Industrial Tractor</a:t>
            </a:r>
          </a:p>
        </p:txBody>
      </p:sp>
      <p:pic>
        <p:nvPicPr>
          <p:cNvPr id="26630" name="Picture 5" descr="br136.jpg">
            <a:extLst>
              <a:ext uri="{FF2B5EF4-FFF2-40B4-BE49-F238E27FC236}">
                <a16:creationId xmlns:a16="http://schemas.microsoft.com/office/drawing/2014/main" id="{73580CEC-1FED-C5C6-024C-BF67190C8F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191000"/>
            <a:ext cx="2955925"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8">
            <a:extLst>
              <a:ext uri="{FF2B5EF4-FFF2-40B4-BE49-F238E27FC236}">
                <a16:creationId xmlns:a16="http://schemas.microsoft.com/office/drawing/2014/main" id="{99D4C339-85C0-3F3A-CAF4-5C9C47C40435}"/>
              </a:ext>
            </a:extLst>
          </p:cNvPr>
          <p:cNvSpPr txBox="1">
            <a:spLocks noChangeArrowheads="1"/>
          </p:cNvSpPr>
          <p:nvPr/>
        </p:nvSpPr>
        <p:spPr bwMode="auto">
          <a:xfrm>
            <a:off x="6553200" y="3505200"/>
            <a:ext cx="1436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Yard Tractor</a:t>
            </a:r>
          </a:p>
        </p:txBody>
      </p:sp>
      <p:sp>
        <p:nvSpPr>
          <p:cNvPr id="26632" name="TextBox 13">
            <a:extLst>
              <a:ext uri="{FF2B5EF4-FFF2-40B4-BE49-F238E27FC236}">
                <a16:creationId xmlns:a16="http://schemas.microsoft.com/office/drawing/2014/main" id="{64BA68C2-AC87-FE6B-7AD9-3CEA09EB1A32}"/>
              </a:ext>
            </a:extLst>
          </p:cNvPr>
          <p:cNvSpPr txBox="1">
            <a:spLocks noChangeArrowheads="1"/>
          </p:cNvSpPr>
          <p:nvPr/>
        </p:nvSpPr>
        <p:spPr bwMode="auto">
          <a:xfrm>
            <a:off x="5867400" y="63246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Straddle carrier</a:t>
            </a:r>
          </a:p>
        </p:txBody>
      </p:sp>
      <p:pic>
        <p:nvPicPr>
          <p:cNvPr id="26633" name="Picture 11" descr="straddlecarrier.jpg">
            <a:extLst>
              <a:ext uri="{FF2B5EF4-FFF2-40B4-BE49-F238E27FC236}">
                <a16:creationId xmlns:a16="http://schemas.microsoft.com/office/drawing/2014/main" id="{71F9B60F-AC9F-49E2-3782-9D3A0B3A8D8E}"/>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r="-108" b="52"/>
          <a:stretch>
            <a:fillRect/>
          </a:stretch>
        </p:blipFill>
        <p:spPr bwMode="auto">
          <a:xfrm>
            <a:off x="5867400" y="3962400"/>
            <a:ext cx="23622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Box 11">
            <a:extLst>
              <a:ext uri="{FF2B5EF4-FFF2-40B4-BE49-F238E27FC236}">
                <a16:creationId xmlns:a16="http://schemas.microsoft.com/office/drawing/2014/main" id="{F3350B27-7162-0ED3-565F-773ECB892082}"/>
              </a:ext>
            </a:extLst>
          </p:cNvPr>
          <p:cNvSpPr txBox="1">
            <a:spLocks noChangeArrowheads="1"/>
          </p:cNvSpPr>
          <p:nvPr/>
        </p:nvSpPr>
        <p:spPr bwMode="auto">
          <a:xfrm rot="-5400000">
            <a:off x="7651750" y="5226050"/>
            <a:ext cx="152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Wikimedia Commons</a:t>
            </a:r>
          </a:p>
        </p:txBody>
      </p:sp>
      <p:sp>
        <p:nvSpPr>
          <p:cNvPr id="26635" name="TextBox 3">
            <a:extLst>
              <a:ext uri="{FF2B5EF4-FFF2-40B4-BE49-F238E27FC236}">
                <a16:creationId xmlns:a16="http://schemas.microsoft.com/office/drawing/2014/main" id="{543D1116-15A5-5E2C-846E-904B530300E6}"/>
              </a:ext>
            </a:extLst>
          </p:cNvPr>
          <p:cNvSpPr txBox="1">
            <a:spLocks noChangeArrowheads="1"/>
          </p:cNvSpPr>
          <p:nvPr/>
        </p:nvSpPr>
        <p:spPr bwMode="auto">
          <a:xfrm>
            <a:off x="304800" y="762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tx2"/>
                </a:solidFill>
              </a:rPr>
              <a:t>Types of Forklifts</a:t>
            </a:r>
            <a:endParaRPr lang="en-US" altLang="en-US" sz="2400"/>
          </a:p>
        </p:txBody>
      </p:sp>
      <p:sp>
        <p:nvSpPr>
          <p:cNvPr id="26636" name="TextBox 11">
            <a:extLst>
              <a:ext uri="{FF2B5EF4-FFF2-40B4-BE49-F238E27FC236}">
                <a16:creationId xmlns:a16="http://schemas.microsoft.com/office/drawing/2014/main" id="{11589466-F888-FBA4-41B0-7F1FEA7C5159}"/>
              </a:ext>
            </a:extLst>
          </p:cNvPr>
          <p:cNvSpPr txBox="1">
            <a:spLocks noChangeArrowheads="1"/>
          </p:cNvSpPr>
          <p:nvPr/>
        </p:nvSpPr>
        <p:spPr bwMode="auto">
          <a:xfrm rot="-5400000">
            <a:off x="7956550" y="2635250"/>
            <a:ext cx="152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Wikimedia Commons</a:t>
            </a:r>
          </a:p>
        </p:txBody>
      </p:sp>
      <p:sp>
        <p:nvSpPr>
          <p:cNvPr id="26637" name="TextBox 11">
            <a:extLst>
              <a:ext uri="{FF2B5EF4-FFF2-40B4-BE49-F238E27FC236}">
                <a16:creationId xmlns:a16="http://schemas.microsoft.com/office/drawing/2014/main" id="{CDA1F833-FB55-4645-3B22-CFBAFF80CA4D}"/>
              </a:ext>
            </a:extLst>
          </p:cNvPr>
          <p:cNvSpPr txBox="1">
            <a:spLocks noChangeArrowheads="1"/>
          </p:cNvSpPr>
          <p:nvPr/>
        </p:nvSpPr>
        <p:spPr bwMode="auto">
          <a:xfrm rot="-5400000">
            <a:off x="793750" y="5149850"/>
            <a:ext cx="152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Wikimedia Commons</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D37A4EA-8C7F-C6EC-2796-8A4912D3D8F0}"/>
              </a:ext>
            </a:extLst>
          </p:cNvPr>
          <p:cNvSpPr>
            <a:spLocks noGrp="1"/>
          </p:cNvSpPr>
          <p:nvPr>
            <p:ph type="title"/>
          </p:nvPr>
        </p:nvSpPr>
        <p:spPr>
          <a:xfrm>
            <a:off x="152400" y="762000"/>
            <a:ext cx="4800600" cy="685800"/>
          </a:xfrm>
        </p:spPr>
        <p:txBody>
          <a:bodyPr/>
          <a:lstStyle/>
          <a:p>
            <a:r>
              <a:rPr lang="en-US" altLang="en-US" sz="2800" b="0" i="1" u="sng">
                <a:solidFill>
                  <a:schemeClr val="tx1"/>
                </a:solidFill>
              </a:rPr>
              <a:t>Class 7 Rough Terrain Truck</a:t>
            </a:r>
          </a:p>
        </p:txBody>
      </p:sp>
      <p:sp>
        <p:nvSpPr>
          <p:cNvPr id="17411" name="Rectangle 2">
            <a:extLst>
              <a:ext uri="{FF2B5EF4-FFF2-40B4-BE49-F238E27FC236}">
                <a16:creationId xmlns:a16="http://schemas.microsoft.com/office/drawing/2014/main" id="{67BBEB0F-CD61-DBF2-A7CC-875DC33D5B34}"/>
              </a:ext>
            </a:extLst>
          </p:cNvPr>
          <p:cNvSpPr>
            <a:spLocks noChangeArrowheads="1"/>
          </p:cNvSpPr>
          <p:nvPr/>
        </p:nvSpPr>
        <p:spPr bwMode="auto">
          <a:xfrm>
            <a:off x="304800" y="1524000"/>
            <a:ext cx="4648200" cy="2392363"/>
          </a:xfrm>
          <a:prstGeom prst="rect">
            <a:avLst/>
          </a:prstGeom>
          <a:noFill/>
          <a:ln w="9525">
            <a:noFill/>
            <a:miter lim="800000"/>
            <a:headEnd/>
            <a:tailEnd/>
          </a:ln>
        </p:spPr>
        <p:txBody>
          <a:bodyPr lIns="82945" tIns="41473" rIns="82945" bIns="41473">
            <a:spAutoFit/>
          </a:bodyPr>
          <a:lstStyle/>
          <a:p>
            <a:pPr>
              <a:defRPr/>
            </a:pPr>
            <a:r>
              <a:rPr lang="en-US" sz="2400" dirty="0">
                <a:latin typeface="Arial" charset="0"/>
              </a:rPr>
              <a:t>Characteristics:</a:t>
            </a:r>
          </a:p>
          <a:p>
            <a:pPr>
              <a:defRPr/>
            </a:pPr>
            <a:endParaRPr lang="en-US" sz="1000" dirty="0">
              <a:latin typeface="Arial" charset="0"/>
            </a:endParaRPr>
          </a:p>
          <a:p>
            <a:pPr marL="285750" indent="-285750">
              <a:buFont typeface="+mj-lt"/>
              <a:buAutoNum type="arabicPeriod"/>
              <a:defRPr/>
            </a:pPr>
            <a:r>
              <a:rPr lang="en-US" sz="2400" dirty="0">
                <a:latin typeface="Arial" charset="0"/>
              </a:rPr>
              <a:t>Used outdoors in uneven or muddy locations</a:t>
            </a:r>
          </a:p>
          <a:p>
            <a:pPr marL="285750" indent="-285750">
              <a:spcBef>
                <a:spcPts val="1200"/>
              </a:spcBef>
              <a:buFont typeface="+mj-lt"/>
              <a:buAutoNum type="arabicPeriod"/>
              <a:defRPr/>
            </a:pPr>
            <a:r>
              <a:rPr lang="en-US" sz="2400" dirty="0">
                <a:latin typeface="Arial" charset="0"/>
              </a:rPr>
              <a:t>Pneumatic tires</a:t>
            </a:r>
          </a:p>
          <a:p>
            <a:pPr marL="285750" indent="-285750">
              <a:spcBef>
                <a:spcPts val="1200"/>
              </a:spcBef>
              <a:buFont typeface="+mj-lt"/>
              <a:buAutoNum type="arabicPeriod"/>
              <a:defRPr/>
            </a:pPr>
            <a:r>
              <a:rPr lang="en-US" sz="2400" dirty="0">
                <a:latin typeface="Arial" charset="0"/>
              </a:rPr>
              <a:t>Gasoline or diesel-powered</a:t>
            </a:r>
          </a:p>
        </p:txBody>
      </p:sp>
      <p:sp>
        <p:nvSpPr>
          <p:cNvPr id="27652" name="Rectangle 5">
            <a:extLst>
              <a:ext uri="{FF2B5EF4-FFF2-40B4-BE49-F238E27FC236}">
                <a16:creationId xmlns:a16="http://schemas.microsoft.com/office/drawing/2014/main" id="{8784BD25-C08D-1DC5-9421-87A3EBEC71C5}"/>
              </a:ext>
            </a:extLst>
          </p:cNvPr>
          <p:cNvSpPr>
            <a:spLocks noChangeArrowheads="1"/>
          </p:cNvSpPr>
          <p:nvPr/>
        </p:nvSpPr>
        <p:spPr bwMode="auto">
          <a:xfrm>
            <a:off x="6477000" y="3276600"/>
            <a:ext cx="1906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 </a:t>
            </a:r>
            <a:r>
              <a:rPr lang="en-US" altLang="en-US"/>
              <a:t>Log Yard Forklift</a:t>
            </a:r>
          </a:p>
        </p:txBody>
      </p:sp>
      <p:pic>
        <p:nvPicPr>
          <p:cNvPr id="27653" name="Picture 7" descr="br140.jpg">
            <a:extLst>
              <a:ext uri="{FF2B5EF4-FFF2-40B4-BE49-F238E27FC236}">
                <a16:creationId xmlns:a16="http://schemas.microsoft.com/office/drawing/2014/main" id="{6F7402A3-E3C0-29C0-F5A7-1AAF59215F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09600"/>
            <a:ext cx="286385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3">
            <a:extLst>
              <a:ext uri="{FF2B5EF4-FFF2-40B4-BE49-F238E27FC236}">
                <a16:creationId xmlns:a16="http://schemas.microsoft.com/office/drawing/2014/main" id="{BE87EE30-56AF-D666-0935-6D7CD76AFC5B}"/>
              </a:ext>
            </a:extLst>
          </p:cNvPr>
          <p:cNvSpPr>
            <a:spLocks noChangeArrowheads="1"/>
          </p:cNvSpPr>
          <p:nvPr/>
        </p:nvSpPr>
        <p:spPr bwMode="auto">
          <a:xfrm>
            <a:off x="1066800" y="6488113"/>
            <a:ext cx="320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 Rough Terrain Reach Forklift</a:t>
            </a:r>
          </a:p>
        </p:txBody>
      </p:sp>
      <p:pic>
        <p:nvPicPr>
          <p:cNvPr id="27655" name="Picture 8" descr="br138.jpg">
            <a:extLst>
              <a:ext uri="{FF2B5EF4-FFF2-40B4-BE49-F238E27FC236}">
                <a16:creationId xmlns:a16="http://schemas.microsoft.com/office/drawing/2014/main" id="{75D65E09-448D-ABEC-8BF5-4230D8F1894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038600"/>
            <a:ext cx="315277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Rectangle 4">
            <a:extLst>
              <a:ext uri="{FF2B5EF4-FFF2-40B4-BE49-F238E27FC236}">
                <a16:creationId xmlns:a16="http://schemas.microsoft.com/office/drawing/2014/main" id="{C31D90D3-BA23-6D62-6B5A-53EFED762336}"/>
              </a:ext>
            </a:extLst>
          </p:cNvPr>
          <p:cNvSpPr>
            <a:spLocks noChangeArrowheads="1"/>
          </p:cNvSpPr>
          <p:nvPr/>
        </p:nvSpPr>
        <p:spPr bwMode="auto">
          <a:xfrm>
            <a:off x="5778500" y="6430963"/>
            <a:ext cx="3014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 Rough Terrain Mast Forklift</a:t>
            </a:r>
          </a:p>
        </p:txBody>
      </p:sp>
      <p:pic>
        <p:nvPicPr>
          <p:cNvPr id="27657" name="Picture 9" descr="br139.jpg">
            <a:extLst>
              <a:ext uri="{FF2B5EF4-FFF2-40B4-BE49-F238E27FC236}">
                <a16:creationId xmlns:a16="http://schemas.microsoft.com/office/drawing/2014/main" id="{0028F8DA-E781-55CC-A341-60AEEF708BD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649663"/>
            <a:ext cx="26670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Box 3">
            <a:extLst>
              <a:ext uri="{FF2B5EF4-FFF2-40B4-BE49-F238E27FC236}">
                <a16:creationId xmlns:a16="http://schemas.microsoft.com/office/drawing/2014/main" id="{50A84D10-BB81-EAC4-D358-7DCAAFBB3BB1}"/>
              </a:ext>
            </a:extLst>
          </p:cNvPr>
          <p:cNvSpPr txBox="1">
            <a:spLocks noChangeArrowheads="1"/>
          </p:cNvSpPr>
          <p:nvPr/>
        </p:nvSpPr>
        <p:spPr bwMode="auto">
          <a:xfrm>
            <a:off x="304800" y="762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tx2"/>
                </a:solidFill>
              </a:rPr>
              <a:t>Types of Forklifts</a:t>
            </a:r>
            <a:endParaRPr lang="en-US" altLang="en-US" sz="2400">
              <a:solidFill>
                <a:schemeClr val="tx2"/>
              </a:solidFil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Box 3">
            <a:extLst>
              <a:ext uri="{FF2B5EF4-FFF2-40B4-BE49-F238E27FC236}">
                <a16:creationId xmlns:a16="http://schemas.microsoft.com/office/drawing/2014/main" id="{71218818-B58E-6072-F848-77898863D3DC}"/>
              </a:ext>
            </a:extLst>
          </p:cNvPr>
          <p:cNvSpPr txBox="1">
            <a:spLocks noChangeArrowheads="1"/>
          </p:cNvSpPr>
          <p:nvPr/>
        </p:nvSpPr>
        <p:spPr bwMode="auto">
          <a:xfrm>
            <a:off x="1676400" y="1066800"/>
            <a:ext cx="5562600" cy="523875"/>
          </a:xfrm>
          <a:prstGeom prst="rect">
            <a:avLst/>
          </a:prstGeom>
          <a:noFill/>
          <a:ln w="9525">
            <a:noFill/>
            <a:miter lim="800000"/>
            <a:headEnd/>
            <a:tailEnd/>
          </a:ln>
        </p:spPr>
        <p:txBody>
          <a:bodyPr>
            <a:spAutoFit/>
          </a:bodyPr>
          <a:lstStyle/>
          <a:p>
            <a:pPr algn="ctr">
              <a:defRPr/>
            </a:pPr>
            <a:r>
              <a:rPr lang="en-US" sz="2800" dirty="0">
                <a:latin typeface="+mj-lt"/>
              </a:rPr>
              <a:t>Ship Container PITs</a:t>
            </a:r>
          </a:p>
        </p:txBody>
      </p:sp>
      <p:sp>
        <p:nvSpPr>
          <p:cNvPr id="28675" name="TextBox 5">
            <a:extLst>
              <a:ext uri="{FF2B5EF4-FFF2-40B4-BE49-F238E27FC236}">
                <a16:creationId xmlns:a16="http://schemas.microsoft.com/office/drawing/2014/main" id="{48436CA7-95FB-63F9-C7FE-669E0E240119}"/>
              </a:ext>
            </a:extLst>
          </p:cNvPr>
          <p:cNvSpPr txBox="1">
            <a:spLocks noChangeArrowheads="1"/>
          </p:cNvSpPr>
          <p:nvPr/>
        </p:nvSpPr>
        <p:spPr bwMode="auto">
          <a:xfrm>
            <a:off x="4495800" y="640080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t>Wikimedia Commons</a:t>
            </a:r>
          </a:p>
        </p:txBody>
      </p:sp>
      <p:grpSp>
        <p:nvGrpSpPr>
          <p:cNvPr id="28676" name="Group 5">
            <a:extLst>
              <a:ext uri="{FF2B5EF4-FFF2-40B4-BE49-F238E27FC236}">
                <a16:creationId xmlns:a16="http://schemas.microsoft.com/office/drawing/2014/main" id="{458BAD58-FF7E-A559-592E-A7BB1C457CBC}"/>
              </a:ext>
            </a:extLst>
          </p:cNvPr>
          <p:cNvGrpSpPr>
            <a:grpSpLocks/>
          </p:cNvGrpSpPr>
          <p:nvPr/>
        </p:nvGrpSpPr>
        <p:grpSpPr bwMode="auto">
          <a:xfrm>
            <a:off x="1447800" y="1676400"/>
            <a:ext cx="6705600" cy="4648200"/>
            <a:chOff x="1676400" y="1981200"/>
            <a:chExt cx="5715000" cy="4223815"/>
          </a:xfrm>
        </p:grpSpPr>
        <p:pic>
          <p:nvPicPr>
            <p:cNvPr id="28678" name="Picture 4" descr="forkliftContainer2.jpg">
              <a:extLst>
                <a:ext uri="{FF2B5EF4-FFF2-40B4-BE49-F238E27FC236}">
                  <a16:creationId xmlns:a16="http://schemas.microsoft.com/office/drawing/2014/main" id="{50E7081F-6E7D-5059-EC9F-4E6BC2781ACF}"/>
                </a:ext>
              </a:extLst>
            </p:cNvPr>
            <p:cNvPicPr>
              <a:picLocks noChangeAspect="1"/>
            </p:cNvPicPr>
            <p:nvPr>
              <p:custDataLst>
                <p:tags r:id="rId2"/>
              </p:custDataLst>
            </p:nvPr>
          </p:nvPicPr>
          <p:blipFill>
            <a:blip r:embed="rId5">
              <a:lum bright="-22000" contrast="26000"/>
              <a:extLst>
                <a:ext uri="{28A0092B-C50C-407E-A947-70E740481C1C}">
                  <a14:useLocalDpi xmlns:a14="http://schemas.microsoft.com/office/drawing/2010/main" val="0"/>
                </a:ext>
              </a:extLst>
            </a:blip>
            <a:srcRect r="-37" b="-93"/>
            <a:stretch>
              <a:fillRect/>
            </a:stretch>
          </p:blipFill>
          <p:spPr bwMode="auto">
            <a:xfrm>
              <a:off x="1676400" y="1981200"/>
              <a:ext cx="5715000" cy="422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FE2208A-6514-B399-71D1-A4EC899F56E0}"/>
                </a:ext>
              </a:extLst>
            </p:cNvPr>
            <p:cNvSpPr/>
            <p:nvPr/>
          </p:nvSpPr>
          <p:spPr>
            <a:xfrm>
              <a:off x="4723318" y="4266215"/>
              <a:ext cx="1296158" cy="457292"/>
            </a:xfrm>
            <a:prstGeom prst="rect">
              <a:avLst/>
            </a:prstGeom>
            <a:solidFill>
              <a:srgbClr val="FFF4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8677" name="TextBox 3">
            <a:extLst>
              <a:ext uri="{FF2B5EF4-FFF2-40B4-BE49-F238E27FC236}">
                <a16:creationId xmlns:a16="http://schemas.microsoft.com/office/drawing/2014/main" id="{9A2C43F9-269C-0E56-2976-32AB30A186B1}"/>
              </a:ext>
            </a:extLst>
          </p:cNvPr>
          <p:cNvSpPr txBox="1">
            <a:spLocks noChangeArrowheads="1"/>
          </p:cNvSpPr>
          <p:nvPr/>
        </p:nvSpPr>
        <p:spPr bwMode="auto">
          <a:xfrm>
            <a:off x="304800" y="762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tx2"/>
                </a:solidFill>
              </a:rPr>
              <a:t>Types of Forklifts </a:t>
            </a:r>
            <a:br>
              <a:rPr lang="en-US" altLang="en-US" sz="3200">
                <a:solidFill>
                  <a:schemeClr val="tx2"/>
                </a:solidFill>
              </a:rPr>
            </a:br>
            <a:endParaRPr lang="en-US" altLang="en-US" sz="2400">
              <a:solidFill>
                <a:schemeClr val="tx2"/>
              </a:solidFil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CBFCDBB-4393-D5F2-F727-BF5F6179774B}"/>
              </a:ext>
            </a:extLst>
          </p:cNvPr>
          <p:cNvSpPr>
            <a:spLocks noGrp="1"/>
          </p:cNvSpPr>
          <p:nvPr>
            <p:ph type="title"/>
          </p:nvPr>
        </p:nvSpPr>
        <p:spPr>
          <a:xfrm>
            <a:off x="381000" y="762000"/>
            <a:ext cx="8305800" cy="685800"/>
          </a:xfrm>
        </p:spPr>
        <p:txBody>
          <a:bodyPr/>
          <a:lstStyle/>
          <a:p>
            <a:r>
              <a:rPr lang="en-US" altLang="en-US" sz="2800" b="0">
                <a:solidFill>
                  <a:schemeClr val="tx1"/>
                </a:solidFill>
              </a:rPr>
              <a:t>These are </a:t>
            </a:r>
            <a:r>
              <a:rPr lang="en-US" altLang="en-US" sz="2800" b="0" u="sng">
                <a:solidFill>
                  <a:schemeClr val="tx1"/>
                </a:solidFill>
              </a:rPr>
              <a:t>not</a:t>
            </a:r>
            <a:r>
              <a:rPr lang="en-US" altLang="en-US" sz="2800" b="0">
                <a:solidFill>
                  <a:schemeClr val="tx1"/>
                </a:solidFill>
              </a:rPr>
              <a:t> powered industrial trucks (forklifts).</a:t>
            </a:r>
          </a:p>
        </p:txBody>
      </p:sp>
      <p:sp>
        <p:nvSpPr>
          <p:cNvPr id="29699" name="Rectangle 5">
            <a:extLst>
              <a:ext uri="{FF2B5EF4-FFF2-40B4-BE49-F238E27FC236}">
                <a16:creationId xmlns:a16="http://schemas.microsoft.com/office/drawing/2014/main" id="{FCCEA622-D926-9EC7-C39D-0B27E3919E36}"/>
              </a:ext>
            </a:extLst>
          </p:cNvPr>
          <p:cNvSpPr>
            <a:spLocks noChangeArrowheads="1"/>
          </p:cNvSpPr>
          <p:nvPr/>
        </p:nvSpPr>
        <p:spPr bwMode="auto">
          <a:xfrm>
            <a:off x="3810000" y="3810000"/>
            <a:ext cx="162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Farm vehicles</a:t>
            </a:r>
          </a:p>
        </p:txBody>
      </p:sp>
      <p:sp>
        <p:nvSpPr>
          <p:cNvPr id="29700" name="Rectangle 6">
            <a:extLst>
              <a:ext uri="{FF2B5EF4-FFF2-40B4-BE49-F238E27FC236}">
                <a16:creationId xmlns:a16="http://schemas.microsoft.com/office/drawing/2014/main" id="{48492E2F-D11C-AFB1-5C9A-4C5A480E0730}"/>
              </a:ext>
            </a:extLst>
          </p:cNvPr>
          <p:cNvSpPr>
            <a:spLocks noChangeArrowheads="1"/>
          </p:cNvSpPr>
          <p:nvPr/>
        </p:nvSpPr>
        <p:spPr bwMode="auto">
          <a:xfrm>
            <a:off x="1295400" y="6550025"/>
            <a:ext cx="2338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Earth-moving vehicle</a:t>
            </a:r>
          </a:p>
        </p:txBody>
      </p:sp>
      <p:sp>
        <p:nvSpPr>
          <p:cNvPr id="29701" name="Rectangle 7">
            <a:extLst>
              <a:ext uri="{FF2B5EF4-FFF2-40B4-BE49-F238E27FC236}">
                <a16:creationId xmlns:a16="http://schemas.microsoft.com/office/drawing/2014/main" id="{86D2FB1E-D705-EE20-8615-FBBF10F399F4}"/>
              </a:ext>
            </a:extLst>
          </p:cNvPr>
          <p:cNvSpPr>
            <a:spLocks noChangeArrowheads="1"/>
          </p:cNvSpPr>
          <p:nvPr/>
        </p:nvSpPr>
        <p:spPr bwMode="auto">
          <a:xfrm>
            <a:off x="5867400" y="6400800"/>
            <a:ext cx="2992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Bobcat skid steer with forks</a:t>
            </a:r>
          </a:p>
        </p:txBody>
      </p:sp>
      <p:sp>
        <p:nvSpPr>
          <p:cNvPr id="29702" name="Rectangle 3">
            <a:extLst>
              <a:ext uri="{FF2B5EF4-FFF2-40B4-BE49-F238E27FC236}">
                <a16:creationId xmlns:a16="http://schemas.microsoft.com/office/drawing/2014/main" id="{0A43F165-2D6F-AF37-E91C-BC300F6E6F83}"/>
              </a:ext>
            </a:extLst>
          </p:cNvPr>
          <p:cNvSpPr>
            <a:spLocks noChangeArrowheads="1"/>
          </p:cNvSpPr>
          <p:nvPr/>
        </p:nvSpPr>
        <p:spPr bwMode="auto">
          <a:xfrm>
            <a:off x="6019800" y="373380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Self-propelled elevated work platform</a:t>
            </a:r>
          </a:p>
        </p:txBody>
      </p:sp>
      <p:pic>
        <p:nvPicPr>
          <p:cNvPr id="29703" name="Picture 18" descr="mobile-elevated-work-platform.jpg">
            <a:extLst>
              <a:ext uri="{FF2B5EF4-FFF2-40B4-BE49-F238E27FC236}">
                <a16:creationId xmlns:a16="http://schemas.microsoft.com/office/drawing/2014/main" id="{DAB4EE5D-4DC7-6839-71EB-37FC240D83D4}"/>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6248400" y="1600200"/>
            <a:ext cx="2659063"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Box 21">
            <a:extLst>
              <a:ext uri="{FF2B5EF4-FFF2-40B4-BE49-F238E27FC236}">
                <a16:creationId xmlns:a16="http://schemas.microsoft.com/office/drawing/2014/main" id="{E0E84837-6980-180E-D87F-D42D8BDFD5F4}"/>
              </a:ext>
            </a:extLst>
          </p:cNvPr>
          <p:cNvSpPr txBox="1">
            <a:spLocks noChangeArrowheads="1"/>
          </p:cNvSpPr>
          <p:nvPr/>
        </p:nvSpPr>
        <p:spPr bwMode="auto">
          <a:xfrm>
            <a:off x="228600" y="3962400"/>
            <a:ext cx="270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Non-powered pallet jack</a:t>
            </a:r>
          </a:p>
        </p:txBody>
      </p:sp>
      <p:sp>
        <p:nvSpPr>
          <p:cNvPr id="29705" name="Rectangle 14">
            <a:extLst>
              <a:ext uri="{FF2B5EF4-FFF2-40B4-BE49-F238E27FC236}">
                <a16:creationId xmlns:a16="http://schemas.microsoft.com/office/drawing/2014/main" id="{E5EF2DB9-1E1C-06EA-5C37-4872308D23E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9706" name="Picture 14" descr="forks2.JPG">
            <a:extLst>
              <a:ext uri="{FF2B5EF4-FFF2-40B4-BE49-F238E27FC236}">
                <a16:creationId xmlns:a16="http://schemas.microsoft.com/office/drawing/2014/main" id="{416991F2-8D85-CB6E-089D-34547F4C0025}"/>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5638800" y="4511675"/>
            <a:ext cx="31242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3" descr="frontendloader2.jpg">
            <a:extLst>
              <a:ext uri="{FF2B5EF4-FFF2-40B4-BE49-F238E27FC236}">
                <a16:creationId xmlns:a16="http://schemas.microsoft.com/office/drawing/2014/main" id="{6A9EEB69-49D9-0154-B603-1F6BA47FFBB6}"/>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rcRect r="-60" b="-111"/>
          <a:stretch>
            <a:fillRect/>
          </a:stretch>
        </p:blipFill>
        <p:spPr bwMode="auto">
          <a:xfrm>
            <a:off x="482600" y="4572000"/>
            <a:ext cx="34798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PTShape_0" descr="farmvehicle.jpg">
            <a:extLst>
              <a:ext uri="{FF2B5EF4-FFF2-40B4-BE49-F238E27FC236}">
                <a16:creationId xmlns:a16="http://schemas.microsoft.com/office/drawing/2014/main" id="{0787B1BC-36A6-5834-161C-26067A8F2074}"/>
              </a:ext>
            </a:extLst>
          </p:cNvP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rcRect r="44" b="78"/>
          <a:stretch>
            <a:fillRect/>
          </a:stretch>
        </p:blipFill>
        <p:spPr bwMode="auto">
          <a:xfrm>
            <a:off x="2971800" y="1600200"/>
            <a:ext cx="29035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15" descr="http://upload.wikimedia.org/wikipedia/commons/thumb/2/2f/Pompwagen.jpg/220px-Pompwagen.jpg">
            <a:hlinkClick r:id="rId13"/>
            <a:extLst>
              <a:ext uri="{FF2B5EF4-FFF2-40B4-BE49-F238E27FC236}">
                <a16:creationId xmlns:a16="http://schemas.microsoft.com/office/drawing/2014/main" id="{7AB31F39-5A3B-1C75-3328-365D320B0F9B}"/>
              </a:ext>
            </a:extLst>
          </p:cNvPr>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304800" y="1676400"/>
            <a:ext cx="2473325"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TextBox 14">
            <a:extLst>
              <a:ext uri="{FF2B5EF4-FFF2-40B4-BE49-F238E27FC236}">
                <a16:creationId xmlns:a16="http://schemas.microsoft.com/office/drawing/2014/main" id="{CD4DDBDA-5956-5E47-2E10-B29EC5D1BAE5}"/>
              </a:ext>
            </a:extLst>
          </p:cNvPr>
          <p:cNvSpPr txBox="1">
            <a:spLocks noChangeArrowheads="1"/>
          </p:cNvSpPr>
          <p:nvPr/>
        </p:nvSpPr>
        <p:spPr bwMode="auto">
          <a:xfrm>
            <a:off x="3733800" y="6642100"/>
            <a:ext cx="1828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All photos – Wikimedia Commons</a:t>
            </a:r>
          </a:p>
        </p:txBody>
      </p:sp>
      <p:sp>
        <p:nvSpPr>
          <p:cNvPr id="29711" name="TextBox 3">
            <a:extLst>
              <a:ext uri="{FF2B5EF4-FFF2-40B4-BE49-F238E27FC236}">
                <a16:creationId xmlns:a16="http://schemas.microsoft.com/office/drawing/2014/main" id="{49919436-40EC-3784-72AD-99B30570941B}"/>
              </a:ext>
            </a:extLst>
          </p:cNvPr>
          <p:cNvSpPr txBox="1">
            <a:spLocks noChangeArrowheads="1"/>
          </p:cNvSpPr>
          <p:nvPr/>
        </p:nvSpPr>
        <p:spPr bwMode="auto">
          <a:xfrm>
            <a:off x="304800" y="762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tx2"/>
                </a:solidFill>
              </a:rPr>
              <a:t>Types of Forklifts </a:t>
            </a:r>
            <a:br>
              <a:rPr lang="en-US" altLang="en-US" sz="3200">
                <a:solidFill>
                  <a:schemeClr val="tx2"/>
                </a:solidFill>
              </a:rPr>
            </a:br>
            <a:endParaRPr lang="en-US" altLang="en-US" sz="2400">
              <a:solidFill>
                <a:schemeClr val="tx2"/>
              </a:solidFil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Box 2">
            <a:extLst>
              <a:ext uri="{FF2B5EF4-FFF2-40B4-BE49-F238E27FC236}">
                <a16:creationId xmlns:a16="http://schemas.microsoft.com/office/drawing/2014/main" id="{E51719F7-A622-BD26-BE63-68BC780F6DB5}"/>
              </a:ext>
            </a:extLst>
          </p:cNvPr>
          <p:cNvSpPr txBox="1">
            <a:spLocks noChangeArrowheads="1"/>
          </p:cNvSpPr>
          <p:nvPr/>
        </p:nvSpPr>
        <p:spPr bwMode="auto">
          <a:xfrm>
            <a:off x="381000" y="304800"/>
            <a:ext cx="8534400" cy="584200"/>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How is a forklift different from a car or truck?</a:t>
            </a:r>
          </a:p>
        </p:txBody>
      </p:sp>
      <p:sp>
        <p:nvSpPr>
          <p:cNvPr id="30723" name="TextBox 3">
            <a:extLst>
              <a:ext uri="{FF2B5EF4-FFF2-40B4-BE49-F238E27FC236}">
                <a16:creationId xmlns:a16="http://schemas.microsoft.com/office/drawing/2014/main" id="{3FC8C13C-F909-2662-5D8A-9E60470A4785}"/>
              </a:ext>
            </a:extLst>
          </p:cNvPr>
          <p:cNvSpPr txBox="1">
            <a:spLocks noChangeArrowheads="1"/>
          </p:cNvSpPr>
          <p:nvPr/>
        </p:nvSpPr>
        <p:spPr bwMode="auto">
          <a:xfrm>
            <a:off x="381000" y="1143000"/>
            <a:ext cx="838200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349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400"/>
              <a:t>Usually steers from the rear, rather than the front, making it swing wide</a:t>
            </a:r>
          </a:p>
          <a:p>
            <a:pPr eaLnBrk="1" hangingPunct="1">
              <a:spcBef>
                <a:spcPts val="400"/>
              </a:spcBef>
              <a:buFont typeface="Arial" panose="020B0604020202020204" pitchFamily="34" charset="0"/>
              <a:buChar char="•"/>
            </a:pPr>
            <a:r>
              <a:rPr lang="en-US" altLang="en-US" sz="2400"/>
              <a:t>Carries heavy loads, often in tight places and rough terrain</a:t>
            </a:r>
          </a:p>
          <a:p>
            <a:pPr eaLnBrk="1" hangingPunct="1">
              <a:spcBef>
                <a:spcPts val="400"/>
              </a:spcBef>
              <a:buFont typeface="Arial" panose="020B0604020202020204" pitchFamily="34" charset="0"/>
              <a:buChar char="•"/>
            </a:pPr>
            <a:r>
              <a:rPr lang="en-US" altLang="en-US" sz="2400"/>
              <a:t>Can have reduced visibility</a:t>
            </a:r>
          </a:p>
          <a:p>
            <a:pPr eaLnBrk="1" hangingPunct="1">
              <a:spcBef>
                <a:spcPts val="400"/>
              </a:spcBef>
              <a:buFont typeface="Arial" panose="020B0604020202020204" pitchFamily="34" charset="0"/>
              <a:buChar char="•"/>
            </a:pPr>
            <a:r>
              <a:rPr lang="en-US" altLang="en-US" sz="2400"/>
              <a:t>Can have a high center of gravity making it susceptible to turnover</a:t>
            </a:r>
          </a:p>
          <a:p>
            <a:pPr eaLnBrk="1" hangingPunct="1">
              <a:spcBef>
                <a:spcPts val="400"/>
              </a:spcBef>
              <a:buFont typeface="Arial" panose="020B0604020202020204" pitchFamily="34" charset="0"/>
              <a:buChar char="•"/>
            </a:pPr>
            <a:r>
              <a:rPr lang="en-US" altLang="en-US" sz="2400"/>
              <a:t>Controls are different and more complicated</a:t>
            </a:r>
          </a:p>
          <a:p>
            <a:pPr eaLnBrk="1" hangingPunct="1">
              <a:spcBef>
                <a:spcPts val="400"/>
              </a:spcBef>
              <a:buFont typeface="Arial" panose="020B0604020202020204" pitchFamily="34" charset="0"/>
              <a:buChar char="•"/>
            </a:pPr>
            <a:r>
              <a:rPr lang="en-US" altLang="en-US" sz="2400"/>
              <a:t>Heavier than most cars and trucks</a:t>
            </a:r>
          </a:p>
        </p:txBody>
      </p:sp>
      <p:sp>
        <p:nvSpPr>
          <p:cNvPr id="12" name="Not Equal 11">
            <a:extLst>
              <a:ext uri="{FF2B5EF4-FFF2-40B4-BE49-F238E27FC236}">
                <a16:creationId xmlns:a16="http://schemas.microsoft.com/office/drawing/2014/main" id="{75EE68B0-4BD6-045C-2D46-3875DC4CDE38}"/>
              </a:ext>
            </a:extLst>
          </p:cNvPr>
          <p:cNvSpPr/>
          <p:nvPr/>
        </p:nvSpPr>
        <p:spPr>
          <a:xfrm>
            <a:off x="2743200" y="5029200"/>
            <a:ext cx="1371600" cy="762000"/>
          </a:xfrm>
          <a:prstGeom prst="mathNotEqual">
            <a:avLst>
              <a:gd name="adj1" fmla="val 6154"/>
              <a:gd name="adj2" fmla="val 6600000"/>
              <a:gd name="adj3" fmla="val 1176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0725" name="TextBox 14">
            <a:extLst>
              <a:ext uri="{FF2B5EF4-FFF2-40B4-BE49-F238E27FC236}">
                <a16:creationId xmlns:a16="http://schemas.microsoft.com/office/drawing/2014/main" id="{C31E1A3F-B11F-324C-ED6B-A57911AA0544}"/>
              </a:ext>
            </a:extLst>
          </p:cNvPr>
          <p:cNvSpPr txBox="1">
            <a:spLocks noChangeArrowheads="1"/>
          </p:cNvSpPr>
          <p:nvPr/>
        </p:nvSpPr>
        <p:spPr bwMode="auto">
          <a:xfrm>
            <a:off x="990600" y="60960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This…..</a:t>
            </a:r>
          </a:p>
        </p:txBody>
      </p:sp>
      <p:sp>
        <p:nvSpPr>
          <p:cNvPr id="30726" name="TextBox 15">
            <a:extLst>
              <a:ext uri="{FF2B5EF4-FFF2-40B4-BE49-F238E27FC236}">
                <a16:creationId xmlns:a16="http://schemas.microsoft.com/office/drawing/2014/main" id="{1B6FAC0C-8020-D4B8-615C-1B460130E12A}"/>
              </a:ext>
            </a:extLst>
          </p:cNvPr>
          <p:cNvSpPr txBox="1">
            <a:spLocks noChangeArrowheads="1"/>
          </p:cNvSpPr>
          <p:nvPr/>
        </p:nvSpPr>
        <p:spPr bwMode="auto">
          <a:xfrm>
            <a:off x="3657600" y="60960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…..doesn’t operate like these.</a:t>
            </a:r>
          </a:p>
        </p:txBody>
      </p:sp>
      <p:pic>
        <p:nvPicPr>
          <p:cNvPr id="31751" name="Picture 11" descr="C:\Documents and Settings\locd235\Local Settings\Temporary Internet Files\Content.IE5\IPKBAD65\MPj04364060000[1].jpg">
            <a:extLst>
              <a:ext uri="{FF2B5EF4-FFF2-40B4-BE49-F238E27FC236}">
                <a16:creationId xmlns:a16="http://schemas.microsoft.com/office/drawing/2014/main" id="{344B1E24-7B07-05C8-81D9-44025F5385B8}"/>
              </a:ext>
            </a:extLst>
          </p:cNvPr>
          <p:cNvPicPr>
            <a:picLocks noChangeAspect="1" noChangeArrowheads="1"/>
          </p:cNvPicPr>
          <p:nvPr>
            <p:custDataLst>
              <p:tags r:id="rId2"/>
            </p:custDataLst>
          </p:nvPr>
        </p:nvPicPr>
        <p:blipFill>
          <a:blip r:embed="rId5" cstate="print">
            <a:clrChange>
              <a:clrFrom>
                <a:srgbClr val="FFFFFF"/>
              </a:clrFrom>
              <a:clrTo>
                <a:srgbClr val="FFFFFF">
                  <a:alpha val="0"/>
                </a:srgbClr>
              </a:clrTo>
            </a:clrChange>
          </a:blip>
          <a:srcRect b="82"/>
          <a:stretch>
            <a:fillRect/>
          </a:stretch>
        </p:blipFill>
        <p:spPr bwMode="auto">
          <a:xfrm>
            <a:off x="4191000" y="4800600"/>
            <a:ext cx="1948017" cy="1130300"/>
          </a:xfrm>
          <a:prstGeom prst="rect">
            <a:avLst/>
          </a:prstGeom>
          <a:solidFill>
            <a:srgbClr val="F5F6F9"/>
          </a:solidFill>
          <a:ln w="9525">
            <a:noFill/>
            <a:miter lim="800000"/>
            <a:headEnd/>
            <a:tailEnd/>
          </a:ln>
          <a:effectLst>
            <a:softEdge rad="31750"/>
          </a:effectLst>
        </p:spPr>
      </p:pic>
      <p:pic>
        <p:nvPicPr>
          <p:cNvPr id="97282" name="Picture 2" descr="motor vehicles,pickup trucks,transportation,cabs,short-bed">
            <a:extLst>
              <a:ext uri="{FF2B5EF4-FFF2-40B4-BE49-F238E27FC236}">
                <a16:creationId xmlns:a16="http://schemas.microsoft.com/office/drawing/2014/main" id="{4BDF0A76-0928-059E-4393-8A0015A8B510}"/>
              </a:ext>
            </a:extLst>
          </p:cNvPr>
          <p:cNvPicPr>
            <a:picLocks noChangeAspect="1" noChangeArrowheads="1"/>
          </p:cNvPicPr>
          <p:nvPr/>
        </p:nvPicPr>
        <p:blipFill>
          <a:blip r:embed="rId6" cstate="print">
            <a:clrChange>
              <a:clrFrom>
                <a:srgbClr val="FFFFFF"/>
              </a:clrFrom>
              <a:clrTo>
                <a:srgbClr val="FFFFFF">
                  <a:alpha val="0"/>
                </a:srgbClr>
              </a:clrTo>
            </a:clrChange>
          </a:blip>
          <a:srcRect t="29538" b="31077"/>
          <a:stretch>
            <a:fillRect/>
          </a:stretch>
        </p:blipFill>
        <p:spPr bwMode="auto">
          <a:xfrm>
            <a:off x="6248400" y="4800600"/>
            <a:ext cx="2514600" cy="1142766"/>
          </a:xfrm>
          <a:prstGeom prst="rect">
            <a:avLst/>
          </a:prstGeom>
          <a:solidFill>
            <a:srgbClr val="F5F6F9"/>
          </a:solidFill>
          <a:effectLst>
            <a:softEdge rad="12700"/>
          </a:effectLst>
        </p:spPr>
      </p:pic>
      <p:pic>
        <p:nvPicPr>
          <p:cNvPr id="97284" name="Picture 4" descr="forklifts,heavy machinery,industry">
            <a:extLst>
              <a:ext uri="{FF2B5EF4-FFF2-40B4-BE49-F238E27FC236}">
                <a16:creationId xmlns:a16="http://schemas.microsoft.com/office/drawing/2014/main" id="{0DBA3EBE-2E98-1E38-5C27-49BF769988C3}"/>
              </a:ext>
            </a:extLst>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143000" y="4419600"/>
            <a:ext cx="1676400" cy="1676400"/>
          </a:xfrm>
          <a:prstGeom prst="rect">
            <a:avLst/>
          </a:prstGeom>
          <a:solidFill>
            <a:srgbClr val="F5F6F9"/>
          </a:solidFill>
          <a:effectLst>
            <a:softEdge rad="12700"/>
          </a:effectLst>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1" descr="ForkliftParts3.jpg">
            <a:extLst>
              <a:ext uri="{FF2B5EF4-FFF2-40B4-BE49-F238E27FC236}">
                <a16:creationId xmlns:a16="http://schemas.microsoft.com/office/drawing/2014/main" id="{C93035A8-4277-5E79-CC91-8430C68E35ED}"/>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09600" y="838200"/>
            <a:ext cx="77089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2">
            <a:extLst>
              <a:ext uri="{FF2B5EF4-FFF2-40B4-BE49-F238E27FC236}">
                <a16:creationId xmlns:a16="http://schemas.microsoft.com/office/drawing/2014/main" id="{E99B15B9-3392-B89D-B2ED-4A4247028CD2}"/>
              </a:ext>
            </a:extLst>
          </p:cNvPr>
          <p:cNvSpPr txBox="1">
            <a:spLocks noChangeArrowheads="1"/>
          </p:cNvSpPr>
          <p:nvPr/>
        </p:nvSpPr>
        <p:spPr bwMode="auto">
          <a:xfrm>
            <a:off x="4038600" y="6477000"/>
            <a:ext cx="1143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i="1"/>
              <a:t>Wikimedia commons</a:t>
            </a:r>
          </a:p>
        </p:txBody>
      </p:sp>
      <p:sp>
        <p:nvSpPr>
          <p:cNvPr id="31748" name="TextBox 3">
            <a:extLst>
              <a:ext uri="{FF2B5EF4-FFF2-40B4-BE49-F238E27FC236}">
                <a16:creationId xmlns:a16="http://schemas.microsoft.com/office/drawing/2014/main" id="{4CF04FDC-0DC5-387E-769C-C043D1814107}"/>
              </a:ext>
            </a:extLst>
          </p:cNvPr>
          <p:cNvSpPr txBox="1">
            <a:spLocks noChangeArrowheads="1"/>
          </p:cNvSpPr>
          <p:nvPr/>
        </p:nvSpPr>
        <p:spPr bwMode="auto">
          <a:xfrm>
            <a:off x="304800" y="762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tx2"/>
                </a:solidFill>
              </a:rPr>
              <a:t>Parts of a Forklifts </a:t>
            </a:r>
            <a:br>
              <a:rPr lang="en-US" altLang="en-US" sz="3200">
                <a:solidFill>
                  <a:schemeClr val="tx2"/>
                </a:solidFill>
              </a:rPr>
            </a:br>
            <a:endParaRPr lang="en-US" altLang="en-US" sz="2400">
              <a:solidFill>
                <a:schemeClr val="tx2"/>
              </a:solidFill>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17" descr="The nameplate indicates that the  capacity of the truck is 4,500 pounds with the sideshifter attachment.">
            <a:extLst>
              <a:ext uri="{FF2B5EF4-FFF2-40B4-BE49-F238E27FC236}">
                <a16:creationId xmlns:a16="http://schemas.microsoft.com/office/drawing/2014/main" id="{45229B33-16AE-8C37-A13A-F312ABD3FE29}"/>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600200" y="2438400"/>
            <a:ext cx="52609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a:extLst>
              <a:ext uri="{FF2B5EF4-FFF2-40B4-BE49-F238E27FC236}">
                <a16:creationId xmlns:a16="http://schemas.microsoft.com/office/drawing/2014/main" id="{2EAF1CCE-A77F-F364-D57F-6D702E0A3F4E}"/>
              </a:ext>
            </a:extLst>
          </p:cNvPr>
          <p:cNvSpPr txBox="1">
            <a:spLocks noChangeArrowheads="1"/>
          </p:cNvSpPr>
          <p:nvPr/>
        </p:nvSpPr>
        <p:spPr bwMode="auto">
          <a:xfrm>
            <a:off x="1600200" y="381000"/>
            <a:ext cx="5181600" cy="584200"/>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Forklift Nameplate</a:t>
            </a:r>
          </a:p>
        </p:txBody>
      </p:sp>
      <p:sp>
        <p:nvSpPr>
          <p:cNvPr id="32772" name="TextBox 5">
            <a:extLst>
              <a:ext uri="{FF2B5EF4-FFF2-40B4-BE49-F238E27FC236}">
                <a16:creationId xmlns:a16="http://schemas.microsoft.com/office/drawing/2014/main" id="{E06ED4A0-7E67-7000-7EDE-B8F5A381D4C4}"/>
              </a:ext>
            </a:extLst>
          </p:cNvPr>
          <p:cNvSpPr txBox="1">
            <a:spLocks noChangeArrowheads="1"/>
          </p:cNvSpPr>
          <p:nvPr/>
        </p:nvSpPr>
        <p:spPr bwMode="auto">
          <a:xfrm>
            <a:off x="533400" y="1295400"/>
            <a:ext cx="792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The nameplate will list the type of forklift and the capacity</a:t>
            </a:r>
          </a:p>
        </p:txBody>
      </p:sp>
      <p:sp>
        <p:nvSpPr>
          <p:cNvPr id="32773" name="TextBox 6">
            <a:extLst>
              <a:ext uri="{FF2B5EF4-FFF2-40B4-BE49-F238E27FC236}">
                <a16:creationId xmlns:a16="http://schemas.microsoft.com/office/drawing/2014/main" id="{DF0A93BC-2597-63BF-AE57-EDF166FBC284}"/>
              </a:ext>
            </a:extLst>
          </p:cNvPr>
          <p:cNvSpPr txBox="1">
            <a:spLocks noChangeArrowheads="1"/>
          </p:cNvSpPr>
          <p:nvPr/>
        </p:nvSpPr>
        <p:spPr bwMode="auto">
          <a:xfrm>
            <a:off x="457200" y="5715000"/>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This forklift is a propane (LP) powered forklift, weighing 8680 lbs. with a lifting capacity of up to 4500 lbs.</a:t>
            </a:r>
          </a:p>
        </p:txBody>
      </p:sp>
      <p:sp>
        <p:nvSpPr>
          <p:cNvPr id="32774" name="TextBox 9">
            <a:extLst>
              <a:ext uri="{FF2B5EF4-FFF2-40B4-BE49-F238E27FC236}">
                <a16:creationId xmlns:a16="http://schemas.microsoft.com/office/drawing/2014/main" id="{925F3BFF-8DB4-1960-CE59-9D9C8067C453}"/>
              </a:ext>
            </a:extLst>
          </p:cNvPr>
          <p:cNvSpPr txBox="1">
            <a:spLocks noChangeArrowheads="1"/>
          </p:cNvSpPr>
          <p:nvPr/>
        </p:nvSpPr>
        <p:spPr bwMode="auto">
          <a:xfrm>
            <a:off x="685800" y="4038600"/>
            <a:ext cx="909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Type</a:t>
            </a:r>
          </a:p>
        </p:txBody>
      </p:sp>
      <p:sp>
        <p:nvSpPr>
          <p:cNvPr id="32775" name="TextBox 12">
            <a:extLst>
              <a:ext uri="{FF2B5EF4-FFF2-40B4-BE49-F238E27FC236}">
                <a16:creationId xmlns:a16="http://schemas.microsoft.com/office/drawing/2014/main" id="{085338B3-309D-F940-302C-10FC3AD0BDA2}"/>
              </a:ext>
            </a:extLst>
          </p:cNvPr>
          <p:cNvSpPr txBox="1">
            <a:spLocks noChangeArrowheads="1"/>
          </p:cNvSpPr>
          <p:nvPr/>
        </p:nvSpPr>
        <p:spPr bwMode="auto">
          <a:xfrm>
            <a:off x="7010400" y="4495800"/>
            <a:ext cx="114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Load</a:t>
            </a:r>
          </a:p>
          <a:p>
            <a:pPr algn="ctr" eaLnBrk="1" hangingPunct="1"/>
            <a:r>
              <a:rPr lang="en-US" altLang="en-US" sz="2000"/>
              <a:t>capacity</a:t>
            </a:r>
          </a:p>
        </p:txBody>
      </p:sp>
      <p:sp>
        <p:nvSpPr>
          <p:cNvPr id="32776" name="TextBox 13">
            <a:extLst>
              <a:ext uri="{FF2B5EF4-FFF2-40B4-BE49-F238E27FC236}">
                <a16:creationId xmlns:a16="http://schemas.microsoft.com/office/drawing/2014/main" id="{3B160CF7-80A5-6C02-5AF6-F1C67FFF468F}"/>
              </a:ext>
            </a:extLst>
          </p:cNvPr>
          <p:cNvSpPr txBox="1">
            <a:spLocks noChangeArrowheads="1"/>
          </p:cNvSpPr>
          <p:nvPr/>
        </p:nvSpPr>
        <p:spPr bwMode="auto">
          <a:xfrm>
            <a:off x="7239000" y="28956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Weight</a:t>
            </a:r>
          </a:p>
        </p:txBody>
      </p:sp>
      <p:cxnSp>
        <p:nvCxnSpPr>
          <p:cNvPr id="18" name="Straight Arrow Connector 17">
            <a:extLst>
              <a:ext uri="{FF2B5EF4-FFF2-40B4-BE49-F238E27FC236}">
                <a16:creationId xmlns:a16="http://schemas.microsoft.com/office/drawing/2014/main" id="{A9D43F65-A13D-C74B-BD2B-21CA45C192AE}"/>
              </a:ext>
            </a:extLst>
          </p:cNvPr>
          <p:cNvCxnSpPr/>
          <p:nvPr/>
        </p:nvCxnSpPr>
        <p:spPr>
          <a:xfrm flipV="1">
            <a:off x="1295400" y="3352800"/>
            <a:ext cx="1147763" cy="6858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951F0BC-8B96-88A2-D7C2-050A1D40519A}"/>
              </a:ext>
            </a:extLst>
          </p:cNvPr>
          <p:cNvCxnSpPr>
            <a:stCxn id="32776" idx="1"/>
          </p:cNvCxnSpPr>
          <p:nvPr/>
        </p:nvCxnSpPr>
        <p:spPr>
          <a:xfrm rot="10800000" flipV="1">
            <a:off x="6629400" y="3095625"/>
            <a:ext cx="609600" cy="180975"/>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EA191F6-586E-077B-F1A8-06A14BF6B99E}"/>
              </a:ext>
            </a:extLst>
          </p:cNvPr>
          <p:cNvCxnSpPr/>
          <p:nvPr/>
        </p:nvCxnSpPr>
        <p:spPr>
          <a:xfrm rot="10800000">
            <a:off x="6248400" y="4343400"/>
            <a:ext cx="990600" cy="3048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780" name="TextBox 24">
            <a:extLst>
              <a:ext uri="{FF2B5EF4-FFF2-40B4-BE49-F238E27FC236}">
                <a16:creationId xmlns:a16="http://schemas.microsoft.com/office/drawing/2014/main" id="{62A6F553-FBC4-6283-D5F8-05653BE44D1C}"/>
              </a:ext>
            </a:extLst>
          </p:cNvPr>
          <p:cNvSpPr txBox="1">
            <a:spLocks noChangeArrowheads="1"/>
          </p:cNvSpPr>
          <p:nvPr/>
        </p:nvSpPr>
        <p:spPr bwMode="auto">
          <a:xfrm>
            <a:off x="6324600" y="5257800"/>
            <a:ext cx="6048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i="1">
                <a:cs typeface="Arial" panose="020B0604020202020204" pitchFamily="34" charset="0"/>
              </a:rPr>
              <a:t>OSHA</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Box 1">
            <a:extLst>
              <a:ext uri="{FF2B5EF4-FFF2-40B4-BE49-F238E27FC236}">
                <a16:creationId xmlns:a16="http://schemas.microsoft.com/office/drawing/2014/main" id="{BC189A69-3896-D988-95C8-55B13838E4DB}"/>
              </a:ext>
            </a:extLst>
          </p:cNvPr>
          <p:cNvSpPr txBox="1">
            <a:spLocks noChangeArrowheads="1"/>
          </p:cNvSpPr>
          <p:nvPr/>
        </p:nvSpPr>
        <p:spPr bwMode="auto">
          <a:xfrm>
            <a:off x="1905000" y="228600"/>
            <a:ext cx="5105400" cy="584200"/>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Forklift Operating Manual</a:t>
            </a:r>
          </a:p>
        </p:txBody>
      </p:sp>
      <p:sp>
        <p:nvSpPr>
          <p:cNvPr id="33795" name="TextBox 5">
            <a:extLst>
              <a:ext uri="{FF2B5EF4-FFF2-40B4-BE49-F238E27FC236}">
                <a16:creationId xmlns:a16="http://schemas.microsoft.com/office/drawing/2014/main" id="{47AD9202-15FD-3602-A3C8-5DB8EDABF1E2}"/>
              </a:ext>
            </a:extLst>
          </p:cNvPr>
          <p:cNvSpPr txBox="1">
            <a:spLocks noChangeArrowheads="1"/>
          </p:cNvSpPr>
          <p:nvPr/>
        </p:nvSpPr>
        <p:spPr bwMode="auto">
          <a:xfrm>
            <a:off x="381000" y="990600"/>
            <a:ext cx="8534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Since there are numerous makes, models and types of forklifts, it is important to check for warnings in the specific forklift operator’s manual.   </a:t>
            </a:r>
          </a:p>
          <a:p>
            <a:pPr eaLnBrk="1" hangingPunct="1"/>
            <a:endParaRPr lang="en-US" altLang="en-US" sz="2400"/>
          </a:p>
          <a:p>
            <a:pPr eaLnBrk="1" hangingPunct="1"/>
            <a:r>
              <a:rPr lang="en-US" altLang="en-US" sz="2400"/>
              <a:t>The manual should be kept on the forklift at all times.</a:t>
            </a:r>
          </a:p>
        </p:txBody>
      </p:sp>
      <p:pic>
        <p:nvPicPr>
          <p:cNvPr id="33796" name="Picture 8" descr="forkliftWarning.jpg">
            <a:extLst>
              <a:ext uri="{FF2B5EF4-FFF2-40B4-BE49-F238E27FC236}">
                <a16:creationId xmlns:a16="http://schemas.microsoft.com/office/drawing/2014/main" id="{05B913F0-0170-5CDC-85D7-897E6FAEA0B6}"/>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638800" y="3048000"/>
            <a:ext cx="19812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PTShape_0" descr="Operator ensuring that the operator manual is on board the forklift and legible.">
            <a:extLst>
              <a:ext uri="{FF2B5EF4-FFF2-40B4-BE49-F238E27FC236}">
                <a16:creationId xmlns:a16="http://schemas.microsoft.com/office/drawing/2014/main" id="{87C1C55C-84C3-2EED-DBF7-0F2CB0208CEE}"/>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409700" y="3200400"/>
            <a:ext cx="34671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It is a violation of Federal law for anyone UNDER 18 years of age to operate a forklift or for anyone OVER 18 years of age who is not properly trained and certified to do so.">
            <a:extLst>
              <a:ext uri="{FF2B5EF4-FFF2-40B4-BE49-F238E27FC236}">
                <a16:creationId xmlns:a16="http://schemas.microsoft.com/office/drawing/2014/main" id="{2A94140D-408D-4208-5CC0-57FF57350823}"/>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667000" y="2030413"/>
            <a:ext cx="4267200"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a:extLst>
              <a:ext uri="{FF2B5EF4-FFF2-40B4-BE49-F238E27FC236}">
                <a16:creationId xmlns:a16="http://schemas.microsoft.com/office/drawing/2014/main" id="{8A8BC729-FE67-156A-93DF-6187916979FF}"/>
              </a:ext>
            </a:extLst>
          </p:cNvPr>
          <p:cNvSpPr txBox="1">
            <a:spLocks noChangeArrowheads="1"/>
          </p:cNvSpPr>
          <p:nvPr/>
        </p:nvSpPr>
        <p:spPr bwMode="auto">
          <a:xfrm>
            <a:off x="0" y="14478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t>You must be 18 years or older to operate a forklift</a:t>
            </a:r>
          </a:p>
        </p:txBody>
      </p:sp>
      <p:sp>
        <p:nvSpPr>
          <p:cNvPr id="16388" name="TextBox 3">
            <a:extLst>
              <a:ext uri="{FF2B5EF4-FFF2-40B4-BE49-F238E27FC236}">
                <a16:creationId xmlns:a16="http://schemas.microsoft.com/office/drawing/2014/main" id="{B6C3BFDA-C914-E3E5-A327-606343D50FAA}"/>
              </a:ext>
            </a:extLst>
          </p:cNvPr>
          <p:cNvSpPr txBox="1">
            <a:spLocks noChangeArrowheads="1"/>
          </p:cNvSpPr>
          <p:nvPr/>
        </p:nvSpPr>
        <p:spPr bwMode="auto">
          <a:xfrm>
            <a:off x="304800" y="3048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dirty="0">
                <a:solidFill>
                  <a:schemeClr val="tx2"/>
                </a:solidFill>
              </a:rPr>
              <a:t>Safe Operation of Forklifts </a:t>
            </a:r>
            <a:br>
              <a:rPr lang="en-US" altLang="en-US" sz="3200" dirty="0">
                <a:solidFill>
                  <a:schemeClr val="tx2"/>
                </a:solidFill>
              </a:rPr>
            </a:br>
            <a:r>
              <a:rPr lang="en-US" altLang="en-US" sz="2400" dirty="0">
                <a:solidFill>
                  <a:schemeClr val="tx2"/>
                </a:solidFill>
              </a:rPr>
              <a:t>and Other Powered Industrial Trucks</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Box 1">
            <a:extLst>
              <a:ext uri="{FF2B5EF4-FFF2-40B4-BE49-F238E27FC236}">
                <a16:creationId xmlns:a16="http://schemas.microsoft.com/office/drawing/2014/main" id="{986A9B72-6537-88A5-2D3A-61ACA6AB6E26}"/>
              </a:ext>
            </a:extLst>
          </p:cNvPr>
          <p:cNvSpPr txBox="1">
            <a:spLocks noChangeArrowheads="1"/>
          </p:cNvSpPr>
          <p:nvPr/>
        </p:nvSpPr>
        <p:spPr bwMode="auto">
          <a:xfrm>
            <a:off x="1676400" y="228600"/>
            <a:ext cx="5562600" cy="584200"/>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Forklift Stability Triangle</a:t>
            </a:r>
          </a:p>
        </p:txBody>
      </p:sp>
      <p:pic>
        <p:nvPicPr>
          <p:cNvPr id="34819" name="Picture 2" descr="http://liftright.net/forkli38.jpg">
            <a:extLst>
              <a:ext uri="{FF2B5EF4-FFF2-40B4-BE49-F238E27FC236}">
                <a16:creationId xmlns:a16="http://schemas.microsoft.com/office/drawing/2014/main" id="{F2D7C045-89C7-6985-41EB-28FE38FEB393}"/>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990600" y="914400"/>
            <a:ext cx="16144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7" descr="Stability Triangle formed by connecting the three support points of a powered industrial truck's suspension system.">
            <a:extLst>
              <a:ext uri="{FF2B5EF4-FFF2-40B4-BE49-F238E27FC236}">
                <a16:creationId xmlns:a16="http://schemas.microsoft.com/office/drawing/2014/main" id="{7A1831F2-7F35-34BB-6B62-9624225D1EAB}"/>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3657600" y="1085850"/>
            <a:ext cx="48768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9">
            <a:extLst>
              <a:ext uri="{FF2B5EF4-FFF2-40B4-BE49-F238E27FC236}">
                <a16:creationId xmlns:a16="http://schemas.microsoft.com/office/drawing/2014/main" id="{BC25BF73-4EF5-D4D3-3A84-61660043FD56}"/>
              </a:ext>
            </a:extLst>
          </p:cNvPr>
          <p:cNvSpPr>
            <a:spLocks noChangeArrowheads="1"/>
          </p:cNvSpPr>
          <p:nvPr/>
        </p:nvSpPr>
        <p:spPr bwMode="auto">
          <a:xfrm>
            <a:off x="152400" y="4919663"/>
            <a:ext cx="8991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Almost all counterbalanced powered industrial trucks supported at three points. This is true even if the vehicle has four wheels. The truck's steer axle is attached to the truck by a pivot pin in the axle's center. When this point is connected to the front wheels with imaginary lines, this three-point support forms a triangle called the stability triangle.  So long as the center of gravity remains within this stability triangle, the truck is stable and will not tip over.</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3" descr="forkliftFulcrum.gif">
            <a:extLst>
              <a:ext uri="{FF2B5EF4-FFF2-40B4-BE49-F238E27FC236}">
                <a16:creationId xmlns:a16="http://schemas.microsoft.com/office/drawing/2014/main" id="{A13411B8-003B-EFF0-543D-1E5FB840C8E5}"/>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381000" y="1524000"/>
            <a:ext cx="36052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3">
            <a:extLst>
              <a:ext uri="{FF2B5EF4-FFF2-40B4-BE49-F238E27FC236}">
                <a16:creationId xmlns:a16="http://schemas.microsoft.com/office/drawing/2014/main" id="{54D9DFC1-89BB-8474-5A9A-13CB533C4213}"/>
              </a:ext>
            </a:extLst>
          </p:cNvPr>
          <p:cNvSpPr txBox="1">
            <a:spLocks noChangeArrowheads="1"/>
          </p:cNvSpPr>
          <p:nvPr/>
        </p:nvSpPr>
        <p:spPr bwMode="auto">
          <a:xfrm>
            <a:off x="1676400" y="381000"/>
            <a:ext cx="5943600" cy="584200"/>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How loads affect forklifts</a:t>
            </a:r>
          </a:p>
        </p:txBody>
      </p:sp>
      <p:sp>
        <p:nvSpPr>
          <p:cNvPr id="35844" name="TextBox 4">
            <a:extLst>
              <a:ext uri="{FF2B5EF4-FFF2-40B4-BE49-F238E27FC236}">
                <a16:creationId xmlns:a16="http://schemas.microsoft.com/office/drawing/2014/main" id="{F95F5892-5BE7-C7DD-009E-DE0DF02ACD4B}"/>
              </a:ext>
            </a:extLst>
          </p:cNvPr>
          <p:cNvSpPr txBox="1">
            <a:spLocks noChangeArrowheads="1"/>
          </p:cNvSpPr>
          <p:nvPr/>
        </p:nvSpPr>
        <p:spPr bwMode="auto">
          <a:xfrm>
            <a:off x="228600" y="50292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A forklift balances a load with a counterweight at the back.  The front wheels act as a fulcrum or balance point.  The center of gravity moves upward when the forks are raised.</a:t>
            </a:r>
          </a:p>
        </p:txBody>
      </p:sp>
      <p:pic>
        <p:nvPicPr>
          <p:cNvPr id="35845" name="Picture 7">
            <a:extLst>
              <a:ext uri="{FF2B5EF4-FFF2-40B4-BE49-F238E27FC236}">
                <a16:creationId xmlns:a16="http://schemas.microsoft.com/office/drawing/2014/main" id="{9FE83A7B-73B8-AF1F-04A2-E4696282FB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295400"/>
            <a:ext cx="4367213"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TextBox 2">
            <a:extLst>
              <a:ext uri="{FF2B5EF4-FFF2-40B4-BE49-F238E27FC236}">
                <a16:creationId xmlns:a16="http://schemas.microsoft.com/office/drawing/2014/main" id="{75ABE04A-F5C4-0715-9EE4-A379671A1EAB}"/>
              </a:ext>
            </a:extLst>
          </p:cNvPr>
          <p:cNvSpPr txBox="1">
            <a:spLocks noChangeArrowheads="1"/>
          </p:cNvSpPr>
          <p:nvPr/>
        </p:nvSpPr>
        <p:spPr bwMode="auto">
          <a:xfrm>
            <a:off x="1447800" y="304800"/>
            <a:ext cx="6553200" cy="646113"/>
          </a:xfrm>
          <a:prstGeom prst="rect">
            <a:avLst/>
          </a:prstGeom>
          <a:noFill/>
          <a:ln w="9525">
            <a:noFill/>
            <a:miter lim="800000"/>
            <a:headEnd/>
            <a:tailEnd/>
          </a:ln>
        </p:spPr>
        <p:txBody>
          <a:bodyPr>
            <a:spAutoFit/>
          </a:bodyPr>
          <a:lstStyle/>
          <a:p>
            <a:pPr algn="ctr">
              <a:defRPr/>
            </a:pPr>
            <a:r>
              <a:rPr lang="en-US" sz="3600" dirty="0">
                <a:solidFill>
                  <a:schemeClr val="tx2"/>
                </a:solidFill>
                <a:latin typeface="+mj-lt"/>
              </a:rPr>
              <a:t>Don’t travel with a raised load!</a:t>
            </a:r>
          </a:p>
        </p:txBody>
      </p:sp>
      <p:grpSp>
        <p:nvGrpSpPr>
          <p:cNvPr id="36867" name="Group 5">
            <a:extLst>
              <a:ext uri="{FF2B5EF4-FFF2-40B4-BE49-F238E27FC236}">
                <a16:creationId xmlns:a16="http://schemas.microsoft.com/office/drawing/2014/main" id="{94A43389-41D4-A826-06E7-02E488C69502}"/>
              </a:ext>
            </a:extLst>
          </p:cNvPr>
          <p:cNvGrpSpPr>
            <a:grpSpLocks/>
          </p:cNvGrpSpPr>
          <p:nvPr/>
        </p:nvGrpSpPr>
        <p:grpSpPr bwMode="auto">
          <a:xfrm>
            <a:off x="1524000" y="1219200"/>
            <a:ext cx="6172200" cy="5334000"/>
            <a:chOff x="2590800" y="2436107"/>
            <a:chExt cx="3886200" cy="3898018"/>
          </a:xfrm>
        </p:grpSpPr>
        <p:pic>
          <p:nvPicPr>
            <p:cNvPr id="36868" name="Picture 1" descr="forkliftAtWarehouse 005.jpg">
              <a:extLst>
                <a:ext uri="{FF2B5EF4-FFF2-40B4-BE49-F238E27FC236}">
                  <a16:creationId xmlns:a16="http://schemas.microsoft.com/office/drawing/2014/main" id="{0A971AC8-12D3-496A-6CC7-E876CDF7743F}"/>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b="-24"/>
            <a:stretch>
              <a:fillRect/>
            </a:stretch>
          </p:blipFill>
          <p:spPr bwMode="auto">
            <a:xfrm>
              <a:off x="2590800" y="2436107"/>
              <a:ext cx="3886200" cy="389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quot;No&quot; Symbol 8">
              <a:extLst>
                <a:ext uri="{FF2B5EF4-FFF2-40B4-BE49-F238E27FC236}">
                  <a16:creationId xmlns:a16="http://schemas.microsoft.com/office/drawing/2014/main" id="{3966252E-CE74-2429-FD91-D3B8982AEA9F}"/>
                </a:ext>
              </a:extLst>
            </p:cNvPr>
            <p:cNvSpPr/>
            <p:nvPr/>
          </p:nvSpPr>
          <p:spPr>
            <a:xfrm>
              <a:off x="2590800" y="2513836"/>
              <a:ext cx="3886200" cy="3764603"/>
            </a:xfrm>
            <a:prstGeom prst="noSmoking">
              <a:avLst>
                <a:gd name="adj" fmla="val 28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Box 1">
            <a:extLst>
              <a:ext uri="{FF2B5EF4-FFF2-40B4-BE49-F238E27FC236}">
                <a16:creationId xmlns:a16="http://schemas.microsoft.com/office/drawing/2014/main" id="{B2E2FC38-11CF-B4B2-ADFE-FE6C38342369}"/>
              </a:ext>
            </a:extLst>
          </p:cNvPr>
          <p:cNvSpPr txBox="1">
            <a:spLocks noChangeArrowheads="1"/>
          </p:cNvSpPr>
          <p:nvPr/>
        </p:nvSpPr>
        <p:spPr bwMode="auto">
          <a:xfrm>
            <a:off x="1371600" y="228600"/>
            <a:ext cx="5943600" cy="584200"/>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Forklift Load Capacity</a:t>
            </a:r>
          </a:p>
        </p:txBody>
      </p:sp>
      <p:sp>
        <p:nvSpPr>
          <p:cNvPr id="27653" name="Rectangle 5">
            <a:extLst>
              <a:ext uri="{FF2B5EF4-FFF2-40B4-BE49-F238E27FC236}">
                <a16:creationId xmlns:a16="http://schemas.microsoft.com/office/drawing/2014/main" id="{5CACD4A6-9C28-9592-A834-41B13A8EBCD0}"/>
              </a:ext>
            </a:extLst>
          </p:cNvPr>
          <p:cNvSpPr>
            <a:spLocks noChangeArrowheads="1"/>
          </p:cNvSpPr>
          <p:nvPr/>
        </p:nvSpPr>
        <p:spPr bwMode="auto">
          <a:xfrm>
            <a:off x="609600" y="4648200"/>
            <a:ext cx="7924800" cy="2108200"/>
          </a:xfrm>
          <a:prstGeom prst="rect">
            <a:avLst/>
          </a:prstGeom>
          <a:noFill/>
          <a:ln w="9525">
            <a:noFill/>
            <a:miter lim="800000"/>
            <a:headEnd/>
            <a:tailEnd/>
          </a:ln>
        </p:spPr>
        <p:txBody>
          <a:bodyPr>
            <a:spAutoFit/>
          </a:bodyPr>
          <a:lstStyle/>
          <a:p>
            <a:pPr>
              <a:defRPr/>
            </a:pPr>
            <a:r>
              <a:rPr lang="en-US" sz="2400" dirty="0">
                <a:latin typeface="Arial" charset="0"/>
              </a:rPr>
              <a:t>While carrying a load near the maximum allowable capacity, be aware of the following: </a:t>
            </a:r>
          </a:p>
          <a:p>
            <a:pPr>
              <a:defRPr/>
            </a:pPr>
            <a:endParaRPr lang="en-US" sz="1100" dirty="0">
              <a:latin typeface="Arial" charset="0"/>
            </a:endParaRPr>
          </a:p>
          <a:p>
            <a:pPr marL="1255713" indent="-396875">
              <a:buFont typeface="Wingdings" pitchFamily="2" charset="2"/>
              <a:buChar char="Ø"/>
              <a:defRPr/>
            </a:pPr>
            <a:r>
              <a:rPr lang="en-US" sz="2400" dirty="0">
                <a:latin typeface="Arial" charset="0"/>
              </a:rPr>
              <a:t>Danger of tip over </a:t>
            </a:r>
          </a:p>
          <a:p>
            <a:pPr marL="1255713" indent="-396875">
              <a:buFont typeface="Wingdings" pitchFamily="2" charset="2"/>
              <a:buChar char="Ø"/>
              <a:defRPr/>
            </a:pPr>
            <a:r>
              <a:rPr lang="en-US" sz="2400" dirty="0">
                <a:latin typeface="Arial" charset="0"/>
              </a:rPr>
              <a:t>Danger of losing load </a:t>
            </a:r>
          </a:p>
          <a:p>
            <a:pPr marL="1255713" indent="-396875">
              <a:buFont typeface="Wingdings" pitchFamily="2" charset="2"/>
              <a:buChar char="Ø"/>
              <a:defRPr/>
            </a:pPr>
            <a:r>
              <a:rPr lang="en-US" sz="2400" dirty="0">
                <a:latin typeface="Arial" charset="0"/>
              </a:rPr>
              <a:t>Danger of being struck by falling load </a:t>
            </a:r>
          </a:p>
        </p:txBody>
      </p:sp>
      <p:pic>
        <p:nvPicPr>
          <p:cNvPr id="37892" name="Picture 9">
            <a:extLst>
              <a:ext uri="{FF2B5EF4-FFF2-40B4-BE49-F238E27FC236}">
                <a16:creationId xmlns:a16="http://schemas.microsoft.com/office/drawing/2014/main" id="{A6998FF2-839B-7BAA-8A4E-8CC96CAB6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806450"/>
            <a:ext cx="31242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3" name="Group 8">
            <a:extLst>
              <a:ext uri="{FF2B5EF4-FFF2-40B4-BE49-F238E27FC236}">
                <a16:creationId xmlns:a16="http://schemas.microsoft.com/office/drawing/2014/main" id="{B426B093-3196-66FC-6873-F4F78566DA7C}"/>
              </a:ext>
            </a:extLst>
          </p:cNvPr>
          <p:cNvGrpSpPr>
            <a:grpSpLocks/>
          </p:cNvGrpSpPr>
          <p:nvPr/>
        </p:nvGrpSpPr>
        <p:grpSpPr bwMode="auto">
          <a:xfrm>
            <a:off x="609600" y="1447800"/>
            <a:ext cx="4572000" cy="2667000"/>
            <a:chOff x="1371600" y="2362200"/>
            <a:chExt cx="3505200" cy="1752600"/>
          </a:xfrm>
        </p:grpSpPr>
        <p:pic>
          <p:nvPicPr>
            <p:cNvPr id="37894" name="Picture 8">
              <a:extLst>
                <a:ext uri="{FF2B5EF4-FFF2-40B4-BE49-F238E27FC236}">
                  <a16:creationId xmlns:a16="http://schemas.microsoft.com/office/drawing/2014/main" id="{68B1350E-934B-72D7-DB05-B7C1AA10BD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362200"/>
              <a:ext cx="3505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Box 10">
              <a:extLst>
                <a:ext uri="{FF2B5EF4-FFF2-40B4-BE49-F238E27FC236}">
                  <a16:creationId xmlns:a16="http://schemas.microsoft.com/office/drawing/2014/main" id="{948FB133-4028-8C1A-CE92-6452BDDEF516}"/>
                </a:ext>
              </a:extLst>
            </p:cNvPr>
            <p:cNvSpPr txBox="1">
              <a:spLocks noChangeArrowheads="1"/>
            </p:cNvSpPr>
            <p:nvPr/>
          </p:nvSpPr>
          <p:spPr bwMode="auto">
            <a:xfrm>
              <a:off x="2057400" y="2514600"/>
              <a:ext cx="609600" cy="2762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chemeClr val="bg2"/>
                  </a:solidFill>
                </a:rPr>
                <a:t>Right</a:t>
              </a:r>
            </a:p>
          </p:txBody>
        </p:sp>
        <p:sp>
          <p:nvSpPr>
            <p:cNvPr id="37896" name="TextBox 11">
              <a:extLst>
                <a:ext uri="{FF2B5EF4-FFF2-40B4-BE49-F238E27FC236}">
                  <a16:creationId xmlns:a16="http://schemas.microsoft.com/office/drawing/2014/main" id="{C451BCDE-329F-0747-00BF-66AFFBF96239}"/>
                </a:ext>
              </a:extLst>
            </p:cNvPr>
            <p:cNvSpPr txBox="1">
              <a:spLocks noChangeArrowheads="1"/>
            </p:cNvSpPr>
            <p:nvPr/>
          </p:nvSpPr>
          <p:spPr bwMode="auto">
            <a:xfrm>
              <a:off x="3979985" y="2485293"/>
              <a:ext cx="762000" cy="2762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chemeClr val="bg2"/>
                  </a:solidFill>
                </a:rPr>
                <a:t>Wrong</a:t>
              </a:r>
            </a:p>
          </p:txBody>
        </p:sp>
      </p:gr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Box 1">
            <a:extLst>
              <a:ext uri="{FF2B5EF4-FFF2-40B4-BE49-F238E27FC236}">
                <a16:creationId xmlns:a16="http://schemas.microsoft.com/office/drawing/2014/main" id="{6678059C-96BD-D9D7-E043-EFACEA71F35B}"/>
              </a:ext>
            </a:extLst>
          </p:cNvPr>
          <p:cNvSpPr txBox="1">
            <a:spLocks noChangeArrowheads="1"/>
          </p:cNvSpPr>
          <p:nvPr/>
        </p:nvSpPr>
        <p:spPr bwMode="auto">
          <a:xfrm>
            <a:off x="1295400" y="0"/>
            <a:ext cx="6781800" cy="584200"/>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Moving the load</a:t>
            </a:r>
          </a:p>
        </p:txBody>
      </p:sp>
      <p:pic>
        <p:nvPicPr>
          <p:cNvPr id="38915" name="Picture 2" descr="forkliftTiltedLoad.jpg">
            <a:extLst>
              <a:ext uri="{FF2B5EF4-FFF2-40B4-BE49-F238E27FC236}">
                <a16:creationId xmlns:a16="http://schemas.microsoft.com/office/drawing/2014/main" id="{05EAB569-8D9E-75F1-33DB-32BDC38C64B0}"/>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514600" y="533400"/>
            <a:ext cx="476885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4">
            <a:extLst>
              <a:ext uri="{FF2B5EF4-FFF2-40B4-BE49-F238E27FC236}">
                <a16:creationId xmlns:a16="http://schemas.microsoft.com/office/drawing/2014/main" id="{01A867BB-DD50-3887-B282-D857760D7B48}"/>
              </a:ext>
            </a:extLst>
          </p:cNvPr>
          <p:cNvSpPr>
            <a:spLocks noChangeArrowheads="1"/>
          </p:cNvSpPr>
          <p:nvPr/>
        </p:nvSpPr>
        <p:spPr bwMode="auto">
          <a:xfrm>
            <a:off x="304800" y="3503613"/>
            <a:ext cx="8686800"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566738" indent="-2222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Use extra caution when handling loads that approach the truck's maximum rated capacity: </a:t>
            </a:r>
          </a:p>
          <a:p>
            <a:pPr lvl="1" eaLnBrk="1" hangingPunct="1">
              <a:spcBef>
                <a:spcPts val="1200"/>
              </a:spcBef>
              <a:buSzPct val="80000"/>
              <a:buFont typeface="Wingdings" panose="05000000000000000000" pitchFamily="2" charset="2"/>
              <a:buChar char="Ø"/>
            </a:pPr>
            <a:r>
              <a:rPr lang="en-US" altLang="en-US" sz="2400"/>
              <a:t>Tilt the mast &amp; forks back and position the heaviest part of the load against the carriage. </a:t>
            </a:r>
          </a:p>
          <a:p>
            <a:pPr lvl="1" eaLnBrk="1" hangingPunct="1">
              <a:spcBef>
                <a:spcPts val="1200"/>
              </a:spcBef>
              <a:buSzPct val="80000"/>
              <a:buFont typeface="Wingdings" panose="05000000000000000000" pitchFamily="2" charset="2"/>
              <a:buChar char="Ø"/>
            </a:pPr>
            <a:r>
              <a:rPr lang="en-US" altLang="en-US" sz="2400"/>
              <a:t>Travel with the mast tilted back to keep the load stable. Never travel with the load tilted forward. Tilting the load forward increases the load distance and makes the load less stable.</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Box 1">
            <a:extLst>
              <a:ext uri="{FF2B5EF4-FFF2-40B4-BE49-F238E27FC236}">
                <a16:creationId xmlns:a16="http://schemas.microsoft.com/office/drawing/2014/main" id="{DCEB98C9-C2EC-040C-1339-B6A3E4D5FCF7}"/>
              </a:ext>
            </a:extLst>
          </p:cNvPr>
          <p:cNvSpPr txBox="1">
            <a:spLocks noChangeArrowheads="1"/>
          </p:cNvSpPr>
          <p:nvPr/>
        </p:nvSpPr>
        <p:spPr bwMode="auto">
          <a:xfrm>
            <a:off x="1143000" y="152400"/>
            <a:ext cx="6324600" cy="584200"/>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Driving on an incline</a:t>
            </a:r>
          </a:p>
        </p:txBody>
      </p:sp>
      <p:sp>
        <p:nvSpPr>
          <p:cNvPr id="39939" name="TextBox 2">
            <a:extLst>
              <a:ext uri="{FF2B5EF4-FFF2-40B4-BE49-F238E27FC236}">
                <a16:creationId xmlns:a16="http://schemas.microsoft.com/office/drawing/2014/main" id="{16889B18-D11A-58CE-C86E-17AFF421F1C9}"/>
              </a:ext>
            </a:extLst>
          </p:cNvPr>
          <p:cNvSpPr txBox="1">
            <a:spLocks noChangeArrowheads="1"/>
          </p:cNvSpPr>
          <p:nvPr/>
        </p:nvSpPr>
        <p:spPr bwMode="auto">
          <a:xfrm>
            <a:off x="228600" y="838200"/>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Always drive with the load on the uphill side - go backwards driving down the incline and frontwards going up the incline to prevent tipping or losing control of the forklift.</a:t>
            </a:r>
          </a:p>
        </p:txBody>
      </p:sp>
      <p:pic>
        <p:nvPicPr>
          <p:cNvPr id="39940" name="Picture 9" descr="ForkliftOnIncline3.jpg">
            <a:extLst>
              <a:ext uri="{FF2B5EF4-FFF2-40B4-BE49-F238E27FC236}">
                <a16:creationId xmlns:a16="http://schemas.microsoft.com/office/drawing/2014/main" id="{ECE81402-69E8-ECC3-609C-0671939046C7}"/>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447800" y="2057400"/>
            <a:ext cx="629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0" descr="Traveling without a load. Note that ramps should have railings or bull rails.">
            <a:extLst>
              <a:ext uri="{FF2B5EF4-FFF2-40B4-BE49-F238E27FC236}">
                <a16:creationId xmlns:a16="http://schemas.microsoft.com/office/drawing/2014/main" id="{13B29EF2-031E-1EF8-E1AF-8257F08C08E0}"/>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447800" y="4876800"/>
            <a:ext cx="56959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9">
            <a:extLst>
              <a:ext uri="{FF2B5EF4-FFF2-40B4-BE49-F238E27FC236}">
                <a16:creationId xmlns:a16="http://schemas.microsoft.com/office/drawing/2014/main" id="{5E7E74DE-605C-0223-6BF6-ABB94980CDE9}"/>
              </a:ext>
            </a:extLst>
          </p:cNvPr>
          <p:cNvSpPr txBox="1">
            <a:spLocks noChangeArrowheads="1"/>
          </p:cNvSpPr>
          <p:nvPr/>
        </p:nvSpPr>
        <p:spPr bwMode="auto">
          <a:xfrm>
            <a:off x="457200" y="40386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If no load on the forklifts, do the opposite with forks pointing down the ramp.</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Box 1">
            <a:extLst>
              <a:ext uri="{FF2B5EF4-FFF2-40B4-BE49-F238E27FC236}">
                <a16:creationId xmlns:a16="http://schemas.microsoft.com/office/drawing/2014/main" id="{F8202EB8-0274-A8F1-D4BD-E5E7049EBFC7}"/>
              </a:ext>
            </a:extLst>
          </p:cNvPr>
          <p:cNvSpPr txBox="1">
            <a:spLocks noChangeArrowheads="1"/>
          </p:cNvSpPr>
          <p:nvPr/>
        </p:nvSpPr>
        <p:spPr bwMode="auto">
          <a:xfrm>
            <a:off x="1066800" y="457200"/>
            <a:ext cx="7391400" cy="584200"/>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More reasons why forklifts tip over</a:t>
            </a:r>
          </a:p>
        </p:txBody>
      </p:sp>
      <p:sp>
        <p:nvSpPr>
          <p:cNvPr id="40963" name="TextBox 3">
            <a:extLst>
              <a:ext uri="{FF2B5EF4-FFF2-40B4-BE49-F238E27FC236}">
                <a16:creationId xmlns:a16="http://schemas.microsoft.com/office/drawing/2014/main" id="{DFA9E7DA-B848-CF24-6747-59D7C275904E}"/>
              </a:ext>
            </a:extLst>
          </p:cNvPr>
          <p:cNvSpPr txBox="1">
            <a:spLocks noChangeArrowheads="1"/>
          </p:cNvSpPr>
          <p:nvPr/>
        </p:nvSpPr>
        <p:spPr bwMode="auto">
          <a:xfrm>
            <a:off x="228600" y="1524000"/>
            <a:ext cx="46482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SzPct val="75000"/>
              <a:buFont typeface="Wingdings" panose="05000000000000000000" pitchFamily="2" charset="2"/>
              <a:buChar char="Ø"/>
            </a:pPr>
            <a:r>
              <a:rPr lang="en-US" altLang="en-US" sz="2400"/>
              <a:t>Driving too fast around a corner</a:t>
            </a:r>
          </a:p>
          <a:p>
            <a:pPr eaLnBrk="1" hangingPunct="1">
              <a:buSzPct val="75000"/>
              <a:buFont typeface="Wingdings" panose="05000000000000000000" pitchFamily="2" charset="2"/>
              <a:buChar char="Ø"/>
            </a:pPr>
            <a:endParaRPr lang="en-US" altLang="en-US" sz="1000"/>
          </a:p>
          <a:p>
            <a:pPr eaLnBrk="1" hangingPunct="1">
              <a:spcBef>
                <a:spcPts val="1200"/>
              </a:spcBef>
              <a:buSzPct val="75000"/>
              <a:buFont typeface="Wingdings" panose="05000000000000000000" pitchFamily="2" charset="2"/>
              <a:buChar char="Ø"/>
            </a:pPr>
            <a:r>
              <a:rPr lang="en-US" altLang="en-US" sz="2400"/>
              <a:t>Driving off edge of platform, ramp, road or other surface</a:t>
            </a:r>
          </a:p>
          <a:p>
            <a:pPr eaLnBrk="1" hangingPunct="1">
              <a:spcBef>
                <a:spcPts val="1200"/>
              </a:spcBef>
              <a:buSzPct val="75000"/>
              <a:buFont typeface="Wingdings" panose="05000000000000000000" pitchFamily="2" charset="2"/>
              <a:buChar char="Ø"/>
            </a:pPr>
            <a:endParaRPr lang="en-US" altLang="en-US" sz="1000"/>
          </a:p>
          <a:p>
            <a:pPr eaLnBrk="1" hangingPunct="1">
              <a:spcBef>
                <a:spcPts val="1200"/>
              </a:spcBef>
              <a:buSzPct val="75000"/>
              <a:buFont typeface="Wingdings" panose="05000000000000000000" pitchFamily="2" charset="2"/>
              <a:buChar char="Ø"/>
            </a:pPr>
            <a:r>
              <a:rPr lang="en-US" altLang="en-US" sz="2400"/>
              <a:t>Driving an indoor forklift outdoors on rough, uneven ground outdoors</a:t>
            </a:r>
          </a:p>
          <a:p>
            <a:pPr eaLnBrk="1" hangingPunct="1">
              <a:spcBef>
                <a:spcPts val="1200"/>
              </a:spcBef>
              <a:buSzPct val="75000"/>
              <a:buFont typeface="Wingdings" panose="05000000000000000000" pitchFamily="2" charset="2"/>
              <a:buChar char="Ø"/>
            </a:pPr>
            <a:endParaRPr lang="en-US" altLang="en-US" sz="1000"/>
          </a:p>
          <a:p>
            <a:pPr eaLnBrk="1" hangingPunct="1">
              <a:spcBef>
                <a:spcPts val="1200"/>
              </a:spcBef>
              <a:buSzPct val="75000"/>
              <a:buFont typeface="Wingdings" panose="05000000000000000000" pitchFamily="2" charset="2"/>
              <a:buChar char="Ø"/>
            </a:pPr>
            <a:r>
              <a:rPr lang="en-US" altLang="en-US" sz="2400"/>
              <a:t>Operating on an incline or hill</a:t>
            </a:r>
          </a:p>
        </p:txBody>
      </p:sp>
      <p:pic>
        <p:nvPicPr>
          <p:cNvPr id="40964" name="Picture 11" descr="ForkliftOffDock.jpg">
            <a:extLst>
              <a:ext uri="{FF2B5EF4-FFF2-40B4-BE49-F238E27FC236}">
                <a16:creationId xmlns:a16="http://schemas.microsoft.com/office/drawing/2014/main" id="{F170F821-3B79-0215-2689-E29A0E79610E}"/>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486400" y="1447800"/>
            <a:ext cx="31448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7">
            <a:extLst>
              <a:ext uri="{FF2B5EF4-FFF2-40B4-BE49-F238E27FC236}">
                <a16:creationId xmlns:a16="http://schemas.microsoft.com/office/drawing/2014/main" id="{8FAA73A5-0578-65C7-0A96-07EFF01C4AFF}"/>
              </a:ext>
            </a:extLst>
          </p:cNvPr>
          <p:cNvSpPr txBox="1">
            <a:spLocks noChangeArrowheads="1"/>
          </p:cNvSpPr>
          <p:nvPr/>
        </p:nvSpPr>
        <p:spPr bwMode="auto">
          <a:xfrm>
            <a:off x="6324600" y="3810000"/>
            <a:ext cx="1371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Source: RiteHite Doors</a:t>
            </a:r>
          </a:p>
        </p:txBody>
      </p:sp>
      <p:pic>
        <p:nvPicPr>
          <p:cNvPr id="40966" name="Picture 2">
            <a:extLst>
              <a:ext uri="{FF2B5EF4-FFF2-40B4-BE49-F238E27FC236}">
                <a16:creationId xmlns:a16="http://schemas.microsoft.com/office/drawing/2014/main" id="{003173D1-9A4F-1956-B897-DEEE3865F85D}"/>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r="-38" b="90"/>
          <a:stretch>
            <a:fillRect/>
          </a:stretch>
        </p:blipFill>
        <p:spPr bwMode="auto">
          <a:xfrm>
            <a:off x="5029200" y="4191000"/>
            <a:ext cx="38862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Box 1">
            <a:extLst>
              <a:ext uri="{FF2B5EF4-FFF2-40B4-BE49-F238E27FC236}">
                <a16:creationId xmlns:a16="http://schemas.microsoft.com/office/drawing/2014/main" id="{261B93E8-7BBA-62C7-D75F-7295F1D0E51E}"/>
              </a:ext>
            </a:extLst>
          </p:cNvPr>
          <p:cNvSpPr txBox="1">
            <a:spLocks noChangeArrowheads="1"/>
          </p:cNvSpPr>
          <p:nvPr/>
        </p:nvSpPr>
        <p:spPr bwMode="auto">
          <a:xfrm>
            <a:off x="1143000" y="304800"/>
            <a:ext cx="6705600" cy="584200"/>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What do in case of a forklift tip-over</a:t>
            </a:r>
          </a:p>
        </p:txBody>
      </p:sp>
      <p:pic>
        <p:nvPicPr>
          <p:cNvPr id="41987" name="Picture 2" descr="ForkliftTipoverWarningLabel.gif">
            <a:extLst>
              <a:ext uri="{FF2B5EF4-FFF2-40B4-BE49-F238E27FC236}">
                <a16:creationId xmlns:a16="http://schemas.microsoft.com/office/drawing/2014/main" id="{4319E19E-7C77-1A26-7270-F4C8A702B4B8}"/>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981200" y="1001713"/>
            <a:ext cx="5334000"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3">
            <a:extLst>
              <a:ext uri="{FF2B5EF4-FFF2-40B4-BE49-F238E27FC236}">
                <a16:creationId xmlns:a16="http://schemas.microsoft.com/office/drawing/2014/main" id="{E238F505-EB91-6D6C-AFB9-0B75F4EC4726}"/>
              </a:ext>
            </a:extLst>
          </p:cNvPr>
          <p:cNvSpPr>
            <a:spLocks noChangeArrowheads="1"/>
          </p:cNvSpPr>
          <p:nvPr/>
        </p:nvSpPr>
        <p:spPr bwMode="auto">
          <a:xfrm>
            <a:off x="381000" y="6019800"/>
            <a:ext cx="8458200" cy="923925"/>
          </a:xfrm>
          <a:prstGeom prst="rect">
            <a:avLst/>
          </a:prstGeom>
          <a:solidFill>
            <a:srgbClr val="F5F6F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2"/>
                </a:solidFill>
              </a:rPr>
              <a:t>Tipover procedures for other types of forklifts may vary. For example operators of stand-up forklifts with rear-entry access should step backwards off the forklift if a tipover occurs.</a:t>
            </a:r>
          </a:p>
        </p:txBody>
      </p:sp>
      <p:sp>
        <p:nvSpPr>
          <p:cNvPr id="41989" name="Rectangle 4">
            <a:extLst>
              <a:ext uri="{FF2B5EF4-FFF2-40B4-BE49-F238E27FC236}">
                <a16:creationId xmlns:a16="http://schemas.microsoft.com/office/drawing/2014/main" id="{74A6CD69-40F9-925B-2BFD-64A2F7E00255}"/>
              </a:ext>
            </a:extLst>
          </p:cNvPr>
          <p:cNvSpPr>
            <a:spLocks noChangeArrowheads="1"/>
          </p:cNvSpPr>
          <p:nvPr/>
        </p:nvSpPr>
        <p:spPr bwMode="auto">
          <a:xfrm>
            <a:off x="152400" y="434340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If the forklift tips, keep your arms and legs inside and hold on to the steering wheel.  Don’t attempt to jump out – you can’t move faster than the forklift can tip over.  Most people who attempt to jump are killed by the impact of the overhead guard.</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Box 1">
            <a:extLst>
              <a:ext uri="{FF2B5EF4-FFF2-40B4-BE49-F238E27FC236}">
                <a16:creationId xmlns:a16="http://schemas.microsoft.com/office/drawing/2014/main" id="{F4807B2E-127E-CAB9-6170-D234B6E673BA}"/>
              </a:ext>
            </a:extLst>
          </p:cNvPr>
          <p:cNvSpPr txBox="1">
            <a:spLocks noChangeArrowheads="1"/>
          </p:cNvSpPr>
          <p:nvPr/>
        </p:nvSpPr>
        <p:spPr bwMode="auto">
          <a:xfrm>
            <a:off x="1676400" y="228600"/>
            <a:ext cx="5181600" cy="584200"/>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Forklifts and Seatbelts</a:t>
            </a:r>
          </a:p>
        </p:txBody>
      </p:sp>
      <p:sp>
        <p:nvSpPr>
          <p:cNvPr id="43011" name="TextBox 2">
            <a:extLst>
              <a:ext uri="{FF2B5EF4-FFF2-40B4-BE49-F238E27FC236}">
                <a16:creationId xmlns:a16="http://schemas.microsoft.com/office/drawing/2014/main" id="{85F3681C-A543-C1DF-1411-A3BE104F7374}"/>
              </a:ext>
            </a:extLst>
          </p:cNvPr>
          <p:cNvSpPr txBox="1">
            <a:spLocks noChangeArrowheads="1"/>
          </p:cNvSpPr>
          <p:nvPr/>
        </p:nvSpPr>
        <p:spPr bwMode="auto">
          <a:xfrm>
            <a:off x="685800" y="914400"/>
            <a:ext cx="77724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Seatbelts are required on all forklifts manufactured since 1992 and can be retrofitted on all older models.</a:t>
            </a:r>
          </a:p>
          <a:p>
            <a:pPr eaLnBrk="1" hangingPunct="1"/>
            <a:endParaRPr lang="en-US" altLang="en-US" sz="2400"/>
          </a:p>
          <a:p>
            <a:pPr eaLnBrk="1" hangingPunct="1"/>
            <a:r>
              <a:rPr lang="en-US" altLang="en-US" sz="2400"/>
              <a:t>You are required to uses it when it is supplied with the forklift.  It will save your life.</a:t>
            </a:r>
          </a:p>
          <a:p>
            <a:pPr eaLnBrk="1" hangingPunct="1"/>
            <a:endParaRPr lang="en-US" altLang="en-US" sz="1000"/>
          </a:p>
        </p:txBody>
      </p:sp>
      <p:sp>
        <p:nvSpPr>
          <p:cNvPr id="44036" name="TextBox 5">
            <a:extLst>
              <a:ext uri="{FF2B5EF4-FFF2-40B4-BE49-F238E27FC236}">
                <a16:creationId xmlns:a16="http://schemas.microsoft.com/office/drawing/2014/main" id="{8DF3FC36-E305-81C5-0B79-5394BF36C880}"/>
              </a:ext>
            </a:extLst>
          </p:cNvPr>
          <p:cNvSpPr txBox="1">
            <a:spLocks noChangeArrowheads="1"/>
          </p:cNvSpPr>
          <p:nvPr/>
        </p:nvSpPr>
        <p:spPr bwMode="auto">
          <a:xfrm>
            <a:off x="1905000" y="6211888"/>
            <a:ext cx="5334000" cy="646112"/>
          </a:xfrm>
          <a:prstGeom prst="rect">
            <a:avLst/>
          </a:prstGeom>
          <a:solidFill>
            <a:schemeClr val="tx1">
              <a:lumMod val="95000"/>
            </a:schemeClr>
          </a:solidFill>
          <a:ln w="9525">
            <a:noFill/>
            <a:miter lim="800000"/>
            <a:headEnd/>
            <a:tailEnd/>
          </a:ln>
        </p:spPr>
        <p:txBody>
          <a:bodyPr>
            <a:spAutoFit/>
          </a:bodyPr>
          <a:lstStyle/>
          <a:p>
            <a:pPr>
              <a:defRPr/>
            </a:pPr>
            <a:r>
              <a:rPr lang="en-US" dirty="0">
                <a:solidFill>
                  <a:schemeClr val="bg2"/>
                </a:solidFill>
              </a:rPr>
              <a:t>A common cause of forklift fatalities is from the operator not having or using a seatbelt.</a:t>
            </a:r>
          </a:p>
        </p:txBody>
      </p:sp>
      <p:pic>
        <p:nvPicPr>
          <p:cNvPr id="43013" name="PPTShape_0" descr="ForkliftSeatbelt2.jpg">
            <a:extLst>
              <a:ext uri="{FF2B5EF4-FFF2-40B4-BE49-F238E27FC236}">
                <a16:creationId xmlns:a16="http://schemas.microsoft.com/office/drawing/2014/main" id="{AD9942D3-A0BC-5EA3-6F05-14E910700F55}"/>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r="-47" b="-99"/>
          <a:stretch>
            <a:fillRect/>
          </a:stretch>
        </p:blipFill>
        <p:spPr bwMode="auto">
          <a:xfrm>
            <a:off x="304800" y="3657600"/>
            <a:ext cx="25908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Box 7">
            <a:extLst>
              <a:ext uri="{FF2B5EF4-FFF2-40B4-BE49-F238E27FC236}">
                <a16:creationId xmlns:a16="http://schemas.microsoft.com/office/drawing/2014/main" id="{8B92438F-1C8E-AC88-76B8-27F1A04247F1}"/>
              </a:ext>
            </a:extLst>
          </p:cNvPr>
          <p:cNvSpPr txBox="1">
            <a:spLocks noChangeArrowheads="1"/>
          </p:cNvSpPr>
          <p:nvPr/>
        </p:nvSpPr>
        <p:spPr bwMode="auto">
          <a:xfrm>
            <a:off x="2819400" y="2895600"/>
            <a:ext cx="3657600" cy="400050"/>
          </a:xfrm>
          <a:prstGeom prst="rect">
            <a:avLst/>
          </a:prstGeom>
          <a:solidFill>
            <a:schemeClr val="tx1">
              <a:lumMod val="95000"/>
            </a:schemeClr>
          </a:solidFill>
          <a:ln w="9525">
            <a:noFill/>
            <a:miter lim="800000"/>
            <a:headEnd/>
            <a:tailEnd/>
          </a:ln>
        </p:spPr>
        <p:txBody>
          <a:bodyPr>
            <a:spAutoFit/>
          </a:bodyPr>
          <a:lstStyle/>
          <a:p>
            <a:pPr algn="ctr">
              <a:defRPr/>
            </a:pPr>
            <a:r>
              <a:rPr lang="en-US" sz="2000" dirty="0">
                <a:solidFill>
                  <a:schemeClr val="bg2"/>
                </a:solidFill>
              </a:rPr>
              <a:t>Click it - before you drive!!</a:t>
            </a:r>
          </a:p>
        </p:txBody>
      </p:sp>
      <p:pic>
        <p:nvPicPr>
          <p:cNvPr id="43015" name="Picture 8">
            <a:extLst>
              <a:ext uri="{FF2B5EF4-FFF2-40B4-BE49-F238E27FC236}">
                <a16:creationId xmlns:a16="http://schemas.microsoft.com/office/drawing/2014/main" id="{B2C79AC9-82BA-9BB3-2AE6-8BAFC158FFE9}"/>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r="169" b="-302"/>
          <a:stretch>
            <a:fillRect/>
          </a:stretch>
        </p:blipFill>
        <p:spPr bwMode="auto">
          <a:xfrm>
            <a:off x="6172200" y="3513138"/>
            <a:ext cx="259080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Box 9">
            <a:extLst>
              <a:ext uri="{FF2B5EF4-FFF2-40B4-BE49-F238E27FC236}">
                <a16:creationId xmlns:a16="http://schemas.microsoft.com/office/drawing/2014/main" id="{F0AC438F-8DE6-A2DE-C569-E40EE0E307AE}"/>
              </a:ext>
            </a:extLst>
          </p:cNvPr>
          <p:cNvSpPr txBox="1">
            <a:spLocks noChangeArrowheads="1"/>
          </p:cNvSpPr>
          <p:nvPr/>
        </p:nvSpPr>
        <p:spPr bwMode="auto">
          <a:xfrm rot="5400000">
            <a:off x="7613650" y="4806950"/>
            <a:ext cx="1752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t>worksafeVictoria </a:t>
            </a:r>
          </a:p>
        </p:txBody>
      </p:sp>
      <p:pic>
        <p:nvPicPr>
          <p:cNvPr id="43017" name="Picture 9" descr="forkliftAtWarehouse 002.jpg">
            <a:extLst>
              <a:ext uri="{FF2B5EF4-FFF2-40B4-BE49-F238E27FC236}">
                <a16:creationId xmlns:a16="http://schemas.microsoft.com/office/drawing/2014/main" id="{92E9C431-1B21-3446-90A8-51A18CE64AC3}"/>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rcRect r="-119" b="-82"/>
          <a:stretch>
            <a:fillRect/>
          </a:stretch>
        </p:blipFill>
        <p:spPr bwMode="auto">
          <a:xfrm>
            <a:off x="2998788" y="3733800"/>
            <a:ext cx="3021012"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E15641D4-4A45-EF5F-C463-A7B10EC33CBF}"/>
              </a:ext>
            </a:extLst>
          </p:cNvPr>
          <p:cNvSpPr txBox="1">
            <a:spLocks noChangeArrowheads="1"/>
          </p:cNvSpPr>
          <p:nvPr/>
        </p:nvSpPr>
        <p:spPr bwMode="auto">
          <a:xfrm>
            <a:off x="1371600" y="381000"/>
            <a:ext cx="6324600" cy="523875"/>
          </a:xfrm>
          <a:prstGeom prst="rect">
            <a:avLst/>
          </a:prstGeom>
          <a:noFill/>
          <a:ln w="9525">
            <a:noFill/>
            <a:miter lim="800000"/>
            <a:headEnd/>
            <a:tailEnd/>
          </a:ln>
        </p:spPr>
        <p:txBody>
          <a:bodyPr>
            <a:spAutoFit/>
          </a:bodyPr>
          <a:lstStyle/>
          <a:p>
            <a:pPr>
              <a:defRPr/>
            </a:pPr>
            <a:r>
              <a:rPr lang="en-US" sz="2800" dirty="0">
                <a:solidFill>
                  <a:schemeClr val="tx2"/>
                </a:solidFill>
                <a:latin typeface="Arial" charset="0"/>
              </a:rPr>
              <a:t>Forklift video </a:t>
            </a:r>
            <a:r>
              <a:rPr lang="en-US" sz="2800" dirty="0">
                <a:solidFill>
                  <a:schemeClr val="tx2"/>
                </a:solidFill>
                <a:latin typeface="+mj-lt"/>
              </a:rPr>
              <a:t>clips</a:t>
            </a:r>
            <a:r>
              <a:rPr lang="en-US" sz="2800" dirty="0">
                <a:solidFill>
                  <a:schemeClr val="tx2"/>
                </a:solidFill>
                <a:latin typeface="Arial" charset="0"/>
              </a:rPr>
              <a:t> from </a:t>
            </a:r>
            <a:r>
              <a:rPr lang="en-US" sz="2800" dirty="0" err="1">
                <a:solidFill>
                  <a:schemeClr val="tx2"/>
                </a:solidFill>
                <a:latin typeface="Arial" charset="0"/>
              </a:rPr>
              <a:t>Worksafe</a:t>
            </a:r>
            <a:r>
              <a:rPr lang="en-US" sz="2800" dirty="0">
                <a:solidFill>
                  <a:schemeClr val="tx2"/>
                </a:solidFill>
                <a:latin typeface="Arial" charset="0"/>
              </a:rPr>
              <a:t> B.C.</a:t>
            </a:r>
          </a:p>
        </p:txBody>
      </p:sp>
      <p:sp>
        <p:nvSpPr>
          <p:cNvPr id="6" name="TextBox 5">
            <a:extLst>
              <a:ext uri="{FF2B5EF4-FFF2-40B4-BE49-F238E27FC236}">
                <a16:creationId xmlns:a16="http://schemas.microsoft.com/office/drawing/2014/main" id="{9B4FFE7F-0239-1369-16ED-15B82AA18FF3}"/>
              </a:ext>
            </a:extLst>
          </p:cNvPr>
          <p:cNvSpPr txBox="1"/>
          <p:nvPr/>
        </p:nvSpPr>
        <p:spPr bwMode="auto">
          <a:xfrm>
            <a:off x="1828800" y="1524000"/>
            <a:ext cx="5715000" cy="461963"/>
          </a:xfrm>
          <a:prstGeom prst="rect">
            <a:avLst/>
          </a:prstGeom>
          <a:solidFill>
            <a:schemeClr val="accent1">
              <a:lumMod val="95000"/>
            </a:schemeClr>
          </a:solidFill>
          <a:ln w="28575">
            <a:solidFill>
              <a:schemeClr val="bg2"/>
            </a:solidFill>
          </a:ln>
        </p:spPr>
        <p:txBody>
          <a:bodyPr>
            <a:spAutoFit/>
          </a:bodyPr>
          <a:lstStyle/>
          <a:p>
            <a:pPr marL="342900" indent="-342900" algn="ctr">
              <a:buClr>
                <a:srgbClr val="C00000"/>
              </a:buClr>
              <a:buFont typeface="+mj-lt"/>
              <a:buAutoNum type="arabicPeriod"/>
              <a:defRPr/>
            </a:pPr>
            <a:r>
              <a:rPr lang="en-US" sz="2400" dirty="0">
                <a:solidFill>
                  <a:schemeClr val="bg2"/>
                </a:solidFill>
                <a:latin typeface="Arial" charset="0"/>
                <a:hlinkClick r:id="rId4"/>
              </a:rPr>
              <a:t>STAY IN THE CAB, STAY ALIVE</a:t>
            </a:r>
            <a:endParaRPr lang="en-US" sz="2400" dirty="0">
              <a:solidFill>
                <a:schemeClr val="bg2"/>
              </a:solidFill>
              <a:latin typeface="Arial" charset="0"/>
            </a:endParaRPr>
          </a:p>
        </p:txBody>
      </p:sp>
      <p:sp>
        <p:nvSpPr>
          <p:cNvPr id="44036" name="TextBox 6">
            <a:extLst>
              <a:ext uri="{FF2B5EF4-FFF2-40B4-BE49-F238E27FC236}">
                <a16:creationId xmlns:a16="http://schemas.microsoft.com/office/drawing/2014/main" id="{8E115137-7C07-A167-6D14-49B9E52CCAEF}"/>
              </a:ext>
            </a:extLst>
          </p:cNvPr>
          <p:cNvSpPr txBox="1">
            <a:spLocks noChangeArrowheads="1"/>
          </p:cNvSpPr>
          <p:nvPr/>
        </p:nvSpPr>
        <p:spPr bwMode="auto">
          <a:xfrm>
            <a:off x="1676400" y="2819400"/>
            <a:ext cx="6324600" cy="830263"/>
          </a:xfrm>
          <a:prstGeom prst="rect">
            <a:avLst/>
          </a:prstGeom>
          <a:solidFill>
            <a:srgbClr val="F5F6F9"/>
          </a:solidFill>
          <a:ln w="28575">
            <a:solidFill>
              <a:srgbClr val="000000"/>
            </a:solidFill>
            <a:miter lim="800000"/>
            <a:headEnd/>
            <a:tailEnd/>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C00000"/>
              </a:buClr>
              <a:buFont typeface="Arial" panose="020B0604020202020204" pitchFamily="34" charset="0"/>
              <a:buAutoNum type="arabicPeriod" startAt="2"/>
            </a:pPr>
            <a:r>
              <a:rPr lang="en-US" altLang="en-US" sz="2400">
                <a:solidFill>
                  <a:schemeClr val="bg2"/>
                </a:solidFill>
                <a:hlinkClick r:id="rId5"/>
              </a:rPr>
              <a:t>FIELDS OF VISION:  PEDESTRIAN SAFETY AROUND FORKLIFTS</a:t>
            </a:r>
            <a:endParaRPr lang="en-US" altLang="en-US" sz="2400">
              <a:solidFill>
                <a:schemeClr val="bg2"/>
              </a:solidFill>
            </a:endParaRPr>
          </a:p>
        </p:txBody>
      </p:sp>
      <p:grpSp>
        <p:nvGrpSpPr>
          <p:cNvPr id="44037" name="Group 12">
            <a:extLst>
              <a:ext uri="{FF2B5EF4-FFF2-40B4-BE49-F238E27FC236}">
                <a16:creationId xmlns:a16="http://schemas.microsoft.com/office/drawing/2014/main" id="{88DD28D0-803B-2129-BE46-662B27CB6FC1}"/>
              </a:ext>
            </a:extLst>
          </p:cNvPr>
          <p:cNvGrpSpPr>
            <a:grpSpLocks noChangeAspect="1"/>
          </p:cNvGrpSpPr>
          <p:nvPr/>
        </p:nvGrpSpPr>
        <p:grpSpPr bwMode="auto">
          <a:xfrm>
            <a:off x="3181350" y="4151313"/>
            <a:ext cx="3371850" cy="2325687"/>
            <a:chOff x="2004" y="2615"/>
            <a:chExt cx="2124" cy="1465"/>
          </a:xfrm>
        </p:grpSpPr>
        <p:sp>
          <p:nvSpPr>
            <p:cNvPr id="44038" name="AutoShape 11">
              <a:extLst>
                <a:ext uri="{FF2B5EF4-FFF2-40B4-BE49-F238E27FC236}">
                  <a16:creationId xmlns:a16="http://schemas.microsoft.com/office/drawing/2014/main" id="{ABB29472-0B24-B56A-020A-86FF08E5F09D}"/>
                </a:ext>
              </a:extLst>
            </p:cNvPr>
            <p:cNvSpPr>
              <a:spLocks noChangeAspect="1" noChangeArrowheads="1" noTextEdit="1"/>
            </p:cNvSpPr>
            <p:nvPr/>
          </p:nvSpPr>
          <p:spPr bwMode="auto">
            <a:xfrm>
              <a:off x="2004" y="2615"/>
              <a:ext cx="2124"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39" name="Freeform 13">
              <a:extLst>
                <a:ext uri="{FF2B5EF4-FFF2-40B4-BE49-F238E27FC236}">
                  <a16:creationId xmlns:a16="http://schemas.microsoft.com/office/drawing/2014/main" id="{3D9AB20B-5A30-8C2E-4F0B-6398783707CB}"/>
                </a:ext>
              </a:extLst>
            </p:cNvPr>
            <p:cNvSpPr>
              <a:spLocks/>
            </p:cNvSpPr>
            <p:nvPr/>
          </p:nvSpPr>
          <p:spPr bwMode="auto">
            <a:xfrm>
              <a:off x="2334" y="2615"/>
              <a:ext cx="1794" cy="1465"/>
            </a:xfrm>
            <a:custGeom>
              <a:avLst/>
              <a:gdLst>
                <a:gd name="T0" fmla="*/ 1028 w 1794"/>
                <a:gd name="T1" fmla="*/ 208 h 1465"/>
                <a:gd name="T2" fmla="*/ 921 w 1794"/>
                <a:gd name="T3" fmla="*/ 323 h 1465"/>
                <a:gd name="T4" fmla="*/ 884 w 1794"/>
                <a:gd name="T5" fmla="*/ 45 h 1465"/>
                <a:gd name="T6" fmla="*/ 843 w 1794"/>
                <a:gd name="T7" fmla="*/ 618 h 1465"/>
                <a:gd name="T8" fmla="*/ 869 w 1794"/>
                <a:gd name="T9" fmla="*/ 871 h 1465"/>
                <a:gd name="T10" fmla="*/ 768 w 1794"/>
                <a:gd name="T11" fmla="*/ 847 h 1465"/>
                <a:gd name="T12" fmla="*/ 724 w 1794"/>
                <a:gd name="T13" fmla="*/ 649 h 1465"/>
                <a:gd name="T14" fmla="*/ 584 w 1794"/>
                <a:gd name="T15" fmla="*/ 597 h 1465"/>
                <a:gd name="T16" fmla="*/ 516 w 1794"/>
                <a:gd name="T17" fmla="*/ 409 h 1465"/>
                <a:gd name="T18" fmla="*/ 599 w 1794"/>
                <a:gd name="T19" fmla="*/ 402 h 1465"/>
                <a:gd name="T20" fmla="*/ 680 w 1794"/>
                <a:gd name="T21" fmla="*/ 414 h 1465"/>
                <a:gd name="T22" fmla="*/ 653 w 1794"/>
                <a:gd name="T23" fmla="*/ 559 h 1465"/>
                <a:gd name="T24" fmla="*/ 747 w 1794"/>
                <a:gd name="T25" fmla="*/ 455 h 1465"/>
                <a:gd name="T26" fmla="*/ 762 w 1794"/>
                <a:gd name="T27" fmla="*/ 367 h 1465"/>
                <a:gd name="T28" fmla="*/ 545 w 1794"/>
                <a:gd name="T29" fmla="*/ 312 h 1465"/>
                <a:gd name="T30" fmla="*/ 435 w 1794"/>
                <a:gd name="T31" fmla="*/ 248 h 1465"/>
                <a:gd name="T32" fmla="*/ 351 w 1794"/>
                <a:gd name="T33" fmla="*/ 131 h 1465"/>
                <a:gd name="T34" fmla="*/ 278 w 1794"/>
                <a:gd name="T35" fmla="*/ 227 h 1465"/>
                <a:gd name="T36" fmla="*/ 237 w 1794"/>
                <a:gd name="T37" fmla="*/ 361 h 1465"/>
                <a:gd name="T38" fmla="*/ 271 w 1794"/>
                <a:gd name="T39" fmla="*/ 543 h 1465"/>
                <a:gd name="T40" fmla="*/ 235 w 1794"/>
                <a:gd name="T41" fmla="*/ 821 h 1465"/>
                <a:gd name="T42" fmla="*/ 297 w 1794"/>
                <a:gd name="T43" fmla="*/ 696 h 1465"/>
                <a:gd name="T44" fmla="*/ 197 w 1794"/>
                <a:gd name="T45" fmla="*/ 609 h 1465"/>
                <a:gd name="T46" fmla="*/ 106 w 1794"/>
                <a:gd name="T47" fmla="*/ 425 h 1465"/>
                <a:gd name="T48" fmla="*/ 158 w 1794"/>
                <a:gd name="T49" fmla="*/ 94 h 1465"/>
                <a:gd name="T50" fmla="*/ 271 w 1794"/>
                <a:gd name="T51" fmla="*/ 89 h 1465"/>
                <a:gd name="T52" fmla="*/ 386 w 1794"/>
                <a:gd name="T53" fmla="*/ 86 h 1465"/>
                <a:gd name="T54" fmla="*/ 654 w 1794"/>
                <a:gd name="T55" fmla="*/ 2 h 1465"/>
                <a:gd name="T56" fmla="*/ 495 w 1794"/>
                <a:gd name="T57" fmla="*/ 2 h 1465"/>
                <a:gd name="T58" fmla="*/ 344 w 1794"/>
                <a:gd name="T59" fmla="*/ 4 h 1465"/>
                <a:gd name="T60" fmla="*/ 206 w 1794"/>
                <a:gd name="T61" fmla="*/ 7 h 1465"/>
                <a:gd name="T62" fmla="*/ 77 w 1794"/>
                <a:gd name="T63" fmla="*/ 21 h 1465"/>
                <a:gd name="T64" fmla="*/ 13 w 1794"/>
                <a:gd name="T65" fmla="*/ 241 h 1465"/>
                <a:gd name="T66" fmla="*/ 14 w 1794"/>
                <a:gd name="T67" fmla="*/ 811 h 1465"/>
                <a:gd name="T68" fmla="*/ 22 w 1794"/>
                <a:gd name="T69" fmla="*/ 1157 h 1465"/>
                <a:gd name="T70" fmla="*/ 25 w 1794"/>
                <a:gd name="T71" fmla="*/ 1339 h 1465"/>
                <a:gd name="T72" fmla="*/ 70 w 1794"/>
                <a:gd name="T73" fmla="*/ 1421 h 1465"/>
                <a:gd name="T74" fmla="*/ 155 w 1794"/>
                <a:gd name="T75" fmla="*/ 1464 h 1465"/>
                <a:gd name="T76" fmla="*/ 276 w 1794"/>
                <a:gd name="T77" fmla="*/ 1426 h 1465"/>
                <a:gd name="T78" fmla="*/ 832 w 1794"/>
                <a:gd name="T79" fmla="*/ 1428 h 1465"/>
                <a:gd name="T80" fmla="*/ 957 w 1794"/>
                <a:gd name="T81" fmla="*/ 1430 h 1465"/>
                <a:gd name="T82" fmla="*/ 1053 w 1794"/>
                <a:gd name="T83" fmla="*/ 1451 h 1465"/>
                <a:gd name="T84" fmla="*/ 1165 w 1794"/>
                <a:gd name="T85" fmla="*/ 1364 h 1465"/>
                <a:gd name="T86" fmla="*/ 1160 w 1794"/>
                <a:gd name="T87" fmla="*/ 1229 h 1465"/>
                <a:gd name="T88" fmla="*/ 1058 w 1794"/>
                <a:gd name="T89" fmla="*/ 1157 h 1465"/>
                <a:gd name="T90" fmla="*/ 1052 w 1794"/>
                <a:gd name="T91" fmla="*/ 378 h 1465"/>
                <a:gd name="T92" fmla="*/ 1041 w 1794"/>
                <a:gd name="T93" fmla="*/ 60 h 1465"/>
                <a:gd name="T94" fmla="*/ 1163 w 1794"/>
                <a:gd name="T95" fmla="*/ 62 h 1465"/>
                <a:gd name="T96" fmla="*/ 1137 w 1794"/>
                <a:gd name="T97" fmla="*/ 902 h 1465"/>
                <a:gd name="T98" fmla="*/ 1091 w 1794"/>
                <a:gd name="T99" fmla="*/ 166 h 1465"/>
                <a:gd name="T100" fmla="*/ 1069 w 1794"/>
                <a:gd name="T101" fmla="*/ 237 h 1465"/>
                <a:gd name="T102" fmla="*/ 1071 w 1794"/>
                <a:gd name="T103" fmla="*/ 1074 h 1465"/>
                <a:gd name="T104" fmla="*/ 1393 w 1794"/>
                <a:gd name="T105" fmla="*/ 1188 h 1465"/>
                <a:gd name="T106" fmla="*/ 1627 w 1794"/>
                <a:gd name="T107" fmla="*/ 1186 h 1465"/>
                <a:gd name="T108" fmla="*/ 1793 w 1794"/>
                <a:gd name="T109" fmla="*/ 1090 h 1465"/>
                <a:gd name="T110" fmla="*/ 1774 w 1794"/>
                <a:gd name="T111" fmla="*/ 190 h 14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94"/>
                <a:gd name="T169" fmla="*/ 0 h 1465"/>
                <a:gd name="T170" fmla="*/ 1794 w 1794"/>
                <a:gd name="T171" fmla="*/ 1465 h 14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94" h="1465">
                  <a:moveTo>
                    <a:pt x="1192" y="187"/>
                  </a:moveTo>
                  <a:lnTo>
                    <a:pt x="1187" y="47"/>
                  </a:lnTo>
                  <a:lnTo>
                    <a:pt x="1163" y="33"/>
                  </a:lnTo>
                  <a:lnTo>
                    <a:pt x="1009" y="33"/>
                  </a:lnTo>
                  <a:lnTo>
                    <a:pt x="997" y="47"/>
                  </a:lnTo>
                  <a:lnTo>
                    <a:pt x="998" y="196"/>
                  </a:lnTo>
                  <a:lnTo>
                    <a:pt x="1028" y="208"/>
                  </a:lnTo>
                  <a:lnTo>
                    <a:pt x="1030" y="385"/>
                  </a:lnTo>
                  <a:lnTo>
                    <a:pt x="1032" y="562"/>
                  </a:lnTo>
                  <a:lnTo>
                    <a:pt x="1033" y="739"/>
                  </a:lnTo>
                  <a:lnTo>
                    <a:pt x="1033" y="916"/>
                  </a:lnTo>
                  <a:lnTo>
                    <a:pt x="1032" y="936"/>
                  </a:lnTo>
                  <a:lnTo>
                    <a:pt x="927" y="380"/>
                  </a:lnTo>
                  <a:lnTo>
                    <a:pt x="921" y="323"/>
                  </a:lnTo>
                  <a:lnTo>
                    <a:pt x="915" y="294"/>
                  </a:lnTo>
                  <a:lnTo>
                    <a:pt x="906" y="257"/>
                  </a:lnTo>
                  <a:lnTo>
                    <a:pt x="899" y="213"/>
                  </a:lnTo>
                  <a:lnTo>
                    <a:pt x="890" y="168"/>
                  </a:lnTo>
                  <a:lnTo>
                    <a:pt x="884" y="124"/>
                  </a:lnTo>
                  <a:lnTo>
                    <a:pt x="882" y="81"/>
                  </a:lnTo>
                  <a:lnTo>
                    <a:pt x="884" y="45"/>
                  </a:lnTo>
                  <a:lnTo>
                    <a:pt x="892" y="17"/>
                  </a:lnTo>
                  <a:lnTo>
                    <a:pt x="893" y="0"/>
                  </a:lnTo>
                  <a:lnTo>
                    <a:pt x="768" y="1"/>
                  </a:lnTo>
                  <a:lnTo>
                    <a:pt x="864" y="567"/>
                  </a:lnTo>
                  <a:lnTo>
                    <a:pt x="728" y="473"/>
                  </a:lnTo>
                  <a:lnTo>
                    <a:pt x="699" y="513"/>
                  </a:lnTo>
                  <a:lnTo>
                    <a:pt x="843" y="618"/>
                  </a:lnTo>
                  <a:lnTo>
                    <a:pt x="847" y="652"/>
                  </a:lnTo>
                  <a:lnTo>
                    <a:pt x="853" y="688"/>
                  </a:lnTo>
                  <a:lnTo>
                    <a:pt x="857" y="724"/>
                  </a:lnTo>
                  <a:lnTo>
                    <a:pt x="863" y="761"/>
                  </a:lnTo>
                  <a:lnTo>
                    <a:pt x="866" y="798"/>
                  </a:lnTo>
                  <a:lnTo>
                    <a:pt x="869" y="834"/>
                  </a:lnTo>
                  <a:lnTo>
                    <a:pt x="869" y="871"/>
                  </a:lnTo>
                  <a:lnTo>
                    <a:pt x="867" y="906"/>
                  </a:lnTo>
                  <a:lnTo>
                    <a:pt x="797" y="922"/>
                  </a:lnTo>
                  <a:lnTo>
                    <a:pt x="794" y="906"/>
                  </a:lnTo>
                  <a:lnTo>
                    <a:pt x="789" y="895"/>
                  </a:lnTo>
                  <a:lnTo>
                    <a:pt x="784" y="884"/>
                  </a:lnTo>
                  <a:lnTo>
                    <a:pt x="781" y="871"/>
                  </a:lnTo>
                  <a:lnTo>
                    <a:pt x="768" y="847"/>
                  </a:lnTo>
                  <a:lnTo>
                    <a:pt x="759" y="821"/>
                  </a:lnTo>
                  <a:lnTo>
                    <a:pt x="751" y="793"/>
                  </a:lnTo>
                  <a:lnTo>
                    <a:pt x="746" y="763"/>
                  </a:lnTo>
                  <a:lnTo>
                    <a:pt x="741" y="734"/>
                  </a:lnTo>
                  <a:lnTo>
                    <a:pt x="736" y="705"/>
                  </a:lnTo>
                  <a:lnTo>
                    <a:pt x="730" y="677"/>
                  </a:lnTo>
                  <a:lnTo>
                    <a:pt x="724" y="649"/>
                  </a:lnTo>
                  <a:lnTo>
                    <a:pt x="710" y="633"/>
                  </a:lnTo>
                  <a:lnTo>
                    <a:pt x="692" y="621"/>
                  </a:lnTo>
                  <a:lnTo>
                    <a:pt x="672" y="611"/>
                  </a:lnTo>
                  <a:lnTo>
                    <a:pt x="652" y="603"/>
                  </a:lnTo>
                  <a:lnTo>
                    <a:pt x="630" y="600"/>
                  </a:lnTo>
                  <a:lnTo>
                    <a:pt x="607" y="597"/>
                  </a:lnTo>
                  <a:lnTo>
                    <a:pt x="584" y="597"/>
                  </a:lnTo>
                  <a:lnTo>
                    <a:pt x="562" y="598"/>
                  </a:lnTo>
                  <a:lnTo>
                    <a:pt x="532" y="577"/>
                  </a:lnTo>
                  <a:lnTo>
                    <a:pt x="529" y="536"/>
                  </a:lnTo>
                  <a:lnTo>
                    <a:pt x="525" y="493"/>
                  </a:lnTo>
                  <a:lnTo>
                    <a:pt x="517" y="452"/>
                  </a:lnTo>
                  <a:lnTo>
                    <a:pt x="506" y="411"/>
                  </a:lnTo>
                  <a:lnTo>
                    <a:pt x="516" y="409"/>
                  </a:lnTo>
                  <a:lnTo>
                    <a:pt x="526" y="408"/>
                  </a:lnTo>
                  <a:lnTo>
                    <a:pt x="538" y="406"/>
                  </a:lnTo>
                  <a:lnTo>
                    <a:pt x="549" y="405"/>
                  </a:lnTo>
                  <a:lnTo>
                    <a:pt x="562" y="403"/>
                  </a:lnTo>
                  <a:lnTo>
                    <a:pt x="574" y="403"/>
                  </a:lnTo>
                  <a:lnTo>
                    <a:pt x="587" y="402"/>
                  </a:lnTo>
                  <a:lnTo>
                    <a:pt x="599" y="402"/>
                  </a:lnTo>
                  <a:lnTo>
                    <a:pt x="612" y="403"/>
                  </a:lnTo>
                  <a:lnTo>
                    <a:pt x="624" y="405"/>
                  </a:lnTo>
                  <a:lnTo>
                    <a:pt x="637" y="406"/>
                  </a:lnTo>
                  <a:lnTo>
                    <a:pt x="648" y="407"/>
                  </a:lnTo>
                  <a:lnTo>
                    <a:pt x="660" y="409"/>
                  </a:lnTo>
                  <a:lnTo>
                    <a:pt x="670" y="411"/>
                  </a:lnTo>
                  <a:lnTo>
                    <a:pt x="680" y="414"/>
                  </a:lnTo>
                  <a:lnTo>
                    <a:pt x="689" y="418"/>
                  </a:lnTo>
                  <a:lnTo>
                    <a:pt x="696" y="435"/>
                  </a:lnTo>
                  <a:lnTo>
                    <a:pt x="636" y="529"/>
                  </a:lnTo>
                  <a:lnTo>
                    <a:pt x="640" y="537"/>
                  </a:lnTo>
                  <a:lnTo>
                    <a:pt x="644" y="544"/>
                  </a:lnTo>
                  <a:lnTo>
                    <a:pt x="647" y="551"/>
                  </a:lnTo>
                  <a:lnTo>
                    <a:pt x="653" y="559"/>
                  </a:lnTo>
                  <a:lnTo>
                    <a:pt x="669" y="546"/>
                  </a:lnTo>
                  <a:lnTo>
                    <a:pt x="683" y="532"/>
                  </a:lnTo>
                  <a:lnTo>
                    <a:pt x="698" y="518"/>
                  </a:lnTo>
                  <a:lnTo>
                    <a:pt x="710" y="503"/>
                  </a:lnTo>
                  <a:lnTo>
                    <a:pt x="722" y="487"/>
                  </a:lnTo>
                  <a:lnTo>
                    <a:pt x="735" y="471"/>
                  </a:lnTo>
                  <a:lnTo>
                    <a:pt x="747" y="455"/>
                  </a:lnTo>
                  <a:lnTo>
                    <a:pt x="759" y="438"/>
                  </a:lnTo>
                  <a:lnTo>
                    <a:pt x="771" y="429"/>
                  </a:lnTo>
                  <a:lnTo>
                    <a:pt x="778" y="417"/>
                  </a:lnTo>
                  <a:lnTo>
                    <a:pt x="780" y="402"/>
                  </a:lnTo>
                  <a:lnTo>
                    <a:pt x="777" y="389"/>
                  </a:lnTo>
                  <a:lnTo>
                    <a:pt x="771" y="377"/>
                  </a:lnTo>
                  <a:lnTo>
                    <a:pt x="762" y="367"/>
                  </a:lnTo>
                  <a:lnTo>
                    <a:pt x="750" y="360"/>
                  </a:lnTo>
                  <a:lnTo>
                    <a:pt x="737" y="358"/>
                  </a:lnTo>
                  <a:lnTo>
                    <a:pt x="713" y="364"/>
                  </a:lnTo>
                  <a:lnTo>
                    <a:pt x="604" y="324"/>
                  </a:lnTo>
                  <a:lnTo>
                    <a:pt x="582" y="324"/>
                  </a:lnTo>
                  <a:lnTo>
                    <a:pt x="563" y="319"/>
                  </a:lnTo>
                  <a:lnTo>
                    <a:pt x="545" y="312"/>
                  </a:lnTo>
                  <a:lnTo>
                    <a:pt x="528" y="303"/>
                  </a:lnTo>
                  <a:lnTo>
                    <a:pt x="511" y="294"/>
                  </a:lnTo>
                  <a:lnTo>
                    <a:pt x="493" y="288"/>
                  </a:lnTo>
                  <a:lnTo>
                    <a:pt x="476" y="284"/>
                  </a:lnTo>
                  <a:lnTo>
                    <a:pt x="456" y="286"/>
                  </a:lnTo>
                  <a:lnTo>
                    <a:pt x="435" y="276"/>
                  </a:lnTo>
                  <a:lnTo>
                    <a:pt x="435" y="248"/>
                  </a:lnTo>
                  <a:lnTo>
                    <a:pt x="435" y="223"/>
                  </a:lnTo>
                  <a:lnTo>
                    <a:pt x="434" y="198"/>
                  </a:lnTo>
                  <a:lnTo>
                    <a:pt x="430" y="176"/>
                  </a:lnTo>
                  <a:lnTo>
                    <a:pt x="420" y="157"/>
                  </a:lnTo>
                  <a:lnTo>
                    <a:pt x="405" y="143"/>
                  </a:lnTo>
                  <a:lnTo>
                    <a:pt x="383" y="134"/>
                  </a:lnTo>
                  <a:lnTo>
                    <a:pt x="351" y="131"/>
                  </a:lnTo>
                  <a:lnTo>
                    <a:pt x="338" y="140"/>
                  </a:lnTo>
                  <a:lnTo>
                    <a:pt x="325" y="152"/>
                  </a:lnTo>
                  <a:lnTo>
                    <a:pt x="312" y="165"/>
                  </a:lnTo>
                  <a:lnTo>
                    <a:pt x="301" y="179"/>
                  </a:lnTo>
                  <a:lnTo>
                    <a:pt x="291" y="196"/>
                  </a:lnTo>
                  <a:lnTo>
                    <a:pt x="283" y="212"/>
                  </a:lnTo>
                  <a:lnTo>
                    <a:pt x="278" y="227"/>
                  </a:lnTo>
                  <a:lnTo>
                    <a:pt x="277" y="244"/>
                  </a:lnTo>
                  <a:lnTo>
                    <a:pt x="302" y="256"/>
                  </a:lnTo>
                  <a:lnTo>
                    <a:pt x="322" y="304"/>
                  </a:lnTo>
                  <a:lnTo>
                    <a:pt x="303" y="313"/>
                  </a:lnTo>
                  <a:lnTo>
                    <a:pt x="281" y="326"/>
                  </a:lnTo>
                  <a:lnTo>
                    <a:pt x="258" y="342"/>
                  </a:lnTo>
                  <a:lnTo>
                    <a:pt x="237" y="361"/>
                  </a:lnTo>
                  <a:lnTo>
                    <a:pt x="220" y="382"/>
                  </a:lnTo>
                  <a:lnTo>
                    <a:pt x="209" y="401"/>
                  </a:lnTo>
                  <a:lnTo>
                    <a:pt x="208" y="420"/>
                  </a:lnTo>
                  <a:lnTo>
                    <a:pt x="217" y="435"/>
                  </a:lnTo>
                  <a:lnTo>
                    <a:pt x="250" y="452"/>
                  </a:lnTo>
                  <a:lnTo>
                    <a:pt x="261" y="497"/>
                  </a:lnTo>
                  <a:lnTo>
                    <a:pt x="271" y="543"/>
                  </a:lnTo>
                  <a:lnTo>
                    <a:pt x="282" y="589"/>
                  </a:lnTo>
                  <a:lnTo>
                    <a:pt x="294" y="636"/>
                  </a:lnTo>
                  <a:lnTo>
                    <a:pt x="305" y="682"/>
                  </a:lnTo>
                  <a:lnTo>
                    <a:pt x="316" y="728"/>
                  </a:lnTo>
                  <a:lnTo>
                    <a:pt x="326" y="775"/>
                  </a:lnTo>
                  <a:lnTo>
                    <a:pt x="337" y="821"/>
                  </a:lnTo>
                  <a:lnTo>
                    <a:pt x="235" y="821"/>
                  </a:lnTo>
                  <a:lnTo>
                    <a:pt x="256" y="808"/>
                  </a:lnTo>
                  <a:lnTo>
                    <a:pt x="273" y="793"/>
                  </a:lnTo>
                  <a:lnTo>
                    <a:pt x="285" y="775"/>
                  </a:lnTo>
                  <a:lnTo>
                    <a:pt x="294" y="755"/>
                  </a:lnTo>
                  <a:lnTo>
                    <a:pt x="300" y="736"/>
                  </a:lnTo>
                  <a:lnTo>
                    <a:pt x="300" y="716"/>
                  </a:lnTo>
                  <a:lnTo>
                    <a:pt x="297" y="696"/>
                  </a:lnTo>
                  <a:lnTo>
                    <a:pt x="292" y="677"/>
                  </a:lnTo>
                  <a:lnTo>
                    <a:pt x="282" y="659"/>
                  </a:lnTo>
                  <a:lnTo>
                    <a:pt x="271" y="644"/>
                  </a:lnTo>
                  <a:lnTo>
                    <a:pt x="256" y="630"/>
                  </a:lnTo>
                  <a:lnTo>
                    <a:pt x="238" y="619"/>
                  </a:lnTo>
                  <a:lnTo>
                    <a:pt x="219" y="612"/>
                  </a:lnTo>
                  <a:lnTo>
                    <a:pt x="197" y="609"/>
                  </a:lnTo>
                  <a:lnTo>
                    <a:pt x="173" y="610"/>
                  </a:lnTo>
                  <a:lnTo>
                    <a:pt x="147" y="616"/>
                  </a:lnTo>
                  <a:lnTo>
                    <a:pt x="135" y="623"/>
                  </a:lnTo>
                  <a:lnTo>
                    <a:pt x="111" y="637"/>
                  </a:lnTo>
                  <a:lnTo>
                    <a:pt x="111" y="621"/>
                  </a:lnTo>
                  <a:lnTo>
                    <a:pt x="111" y="609"/>
                  </a:lnTo>
                  <a:lnTo>
                    <a:pt x="106" y="425"/>
                  </a:lnTo>
                  <a:lnTo>
                    <a:pt x="106" y="396"/>
                  </a:lnTo>
                  <a:lnTo>
                    <a:pt x="106" y="380"/>
                  </a:lnTo>
                  <a:lnTo>
                    <a:pt x="102" y="136"/>
                  </a:lnTo>
                  <a:lnTo>
                    <a:pt x="105" y="121"/>
                  </a:lnTo>
                  <a:lnTo>
                    <a:pt x="125" y="97"/>
                  </a:lnTo>
                  <a:lnTo>
                    <a:pt x="141" y="95"/>
                  </a:lnTo>
                  <a:lnTo>
                    <a:pt x="158" y="94"/>
                  </a:lnTo>
                  <a:lnTo>
                    <a:pt x="174" y="92"/>
                  </a:lnTo>
                  <a:lnTo>
                    <a:pt x="190" y="91"/>
                  </a:lnTo>
                  <a:lnTo>
                    <a:pt x="207" y="91"/>
                  </a:lnTo>
                  <a:lnTo>
                    <a:pt x="222" y="90"/>
                  </a:lnTo>
                  <a:lnTo>
                    <a:pt x="238" y="90"/>
                  </a:lnTo>
                  <a:lnTo>
                    <a:pt x="255" y="89"/>
                  </a:lnTo>
                  <a:lnTo>
                    <a:pt x="271" y="89"/>
                  </a:lnTo>
                  <a:lnTo>
                    <a:pt x="288" y="89"/>
                  </a:lnTo>
                  <a:lnTo>
                    <a:pt x="304" y="89"/>
                  </a:lnTo>
                  <a:lnTo>
                    <a:pt x="320" y="89"/>
                  </a:lnTo>
                  <a:lnTo>
                    <a:pt x="337" y="87"/>
                  </a:lnTo>
                  <a:lnTo>
                    <a:pt x="353" y="87"/>
                  </a:lnTo>
                  <a:lnTo>
                    <a:pt x="370" y="87"/>
                  </a:lnTo>
                  <a:lnTo>
                    <a:pt x="386" y="86"/>
                  </a:lnTo>
                  <a:lnTo>
                    <a:pt x="781" y="82"/>
                  </a:lnTo>
                  <a:lnTo>
                    <a:pt x="768" y="1"/>
                  </a:lnTo>
                  <a:lnTo>
                    <a:pt x="745" y="1"/>
                  </a:lnTo>
                  <a:lnTo>
                    <a:pt x="722" y="1"/>
                  </a:lnTo>
                  <a:lnTo>
                    <a:pt x="700" y="1"/>
                  </a:lnTo>
                  <a:lnTo>
                    <a:pt x="677" y="2"/>
                  </a:lnTo>
                  <a:lnTo>
                    <a:pt x="654" y="2"/>
                  </a:lnTo>
                  <a:lnTo>
                    <a:pt x="631" y="2"/>
                  </a:lnTo>
                  <a:lnTo>
                    <a:pt x="609" y="2"/>
                  </a:lnTo>
                  <a:lnTo>
                    <a:pt x="586" y="2"/>
                  </a:lnTo>
                  <a:lnTo>
                    <a:pt x="563" y="2"/>
                  </a:lnTo>
                  <a:lnTo>
                    <a:pt x="540" y="2"/>
                  </a:lnTo>
                  <a:lnTo>
                    <a:pt x="518" y="2"/>
                  </a:lnTo>
                  <a:lnTo>
                    <a:pt x="495" y="2"/>
                  </a:lnTo>
                  <a:lnTo>
                    <a:pt x="472" y="2"/>
                  </a:lnTo>
                  <a:lnTo>
                    <a:pt x="449" y="2"/>
                  </a:lnTo>
                  <a:lnTo>
                    <a:pt x="426" y="2"/>
                  </a:lnTo>
                  <a:lnTo>
                    <a:pt x="404" y="2"/>
                  </a:lnTo>
                  <a:lnTo>
                    <a:pt x="384" y="3"/>
                  </a:lnTo>
                  <a:lnTo>
                    <a:pt x="364" y="4"/>
                  </a:lnTo>
                  <a:lnTo>
                    <a:pt x="344" y="4"/>
                  </a:lnTo>
                  <a:lnTo>
                    <a:pt x="324" y="5"/>
                  </a:lnTo>
                  <a:lnTo>
                    <a:pt x="304" y="5"/>
                  </a:lnTo>
                  <a:lnTo>
                    <a:pt x="284" y="5"/>
                  </a:lnTo>
                  <a:lnTo>
                    <a:pt x="265" y="5"/>
                  </a:lnTo>
                  <a:lnTo>
                    <a:pt x="245" y="5"/>
                  </a:lnTo>
                  <a:lnTo>
                    <a:pt x="225" y="7"/>
                  </a:lnTo>
                  <a:lnTo>
                    <a:pt x="206" y="7"/>
                  </a:lnTo>
                  <a:lnTo>
                    <a:pt x="186" y="8"/>
                  </a:lnTo>
                  <a:lnTo>
                    <a:pt x="166" y="8"/>
                  </a:lnTo>
                  <a:lnTo>
                    <a:pt x="146" y="10"/>
                  </a:lnTo>
                  <a:lnTo>
                    <a:pt x="126" y="11"/>
                  </a:lnTo>
                  <a:lnTo>
                    <a:pt x="106" y="13"/>
                  </a:lnTo>
                  <a:lnTo>
                    <a:pt x="86" y="15"/>
                  </a:lnTo>
                  <a:lnTo>
                    <a:pt x="77" y="21"/>
                  </a:lnTo>
                  <a:lnTo>
                    <a:pt x="27" y="71"/>
                  </a:lnTo>
                  <a:lnTo>
                    <a:pt x="17" y="99"/>
                  </a:lnTo>
                  <a:lnTo>
                    <a:pt x="11" y="128"/>
                  </a:lnTo>
                  <a:lnTo>
                    <a:pt x="9" y="156"/>
                  </a:lnTo>
                  <a:lnTo>
                    <a:pt x="9" y="185"/>
                  </a:lnTo>
                  <a:lnTo>
                    <a:pt x="11" y="213"/>
                  </a:lnTo>
                  <a:lnTo>
                    <a:pt x="13" y="241"/>
                  </a:lnTo>
                  <a:lnTo>
                    <a:pt x="14" y="269"/>
                  </a:lnTo>
                  <a:lnTo>
                    <a:pt x="14" y="297"/>
                  </a:lnTo>
                  <a:lnTo>
                    <a:pt x="17" y="452"/>
                  </a:lnTo>
                  <a:lnTo>
                    <a:pt x="17" y="471"/>
                  </a:lnTo>
                  <a:lnTo>
                    <a:pt x="17" y="485"/>
                  </a:lnTo>
                  <a:lnTo>
                    <a:pt x="17" y="551"/>
                  </a:lnTo>
                  <a:lnTo>
                    <a:pt x="14" y="811"/>
                  </a:lnTo>
                  <a:lnTo>
                    <a:pt x="1" y="828"/>
                  </a:lnTo>
                  <a:lnTo>
                    <a:pt x="1" y="829"/>
                  </a:lnTo>
                  <a:lnTo>
                    <a:pt x="0" y="833"/>
                  </a:lnTo>
                  <a:lnTo>
                    <a:pt x="1" y="1138"/>
                  </a:lnTo>
                  <a:lnTo>
                    <a:pt x="5" y="1150"/>
                  </a:lnTo>
                  <a:lnTo>
                    <a:pt x="18" y="1159"/>
                  </a:lnTo>
                  <a:lnTo>
                    <a:pt x="22" y="1157"/>
                  </a:lnTo>
                  <a:lnTo>
                    <a:pt x="35" y="1159"/>
                  </a:lnTo>
                  <a:lnTo>
                    <a:pt x="36" y="1162"/>
                  </a:lnTo>
                  <a:lnTo>
                    <a:pt x="57" y="1212"/>
                  </a:lnTo>
                  <a:lnTo>
                    <a:pt x="35" y="1251"/>
                  </a:lnTo>
                  <a:lnTo>
                    <a:pt x="24" y="1317"/>
                  </a:lnTo>
                  <a:lnTo>
                    <a:pt x="24" y="1328"/>
                  </a:lnTo>
                  <a:lnTo>
                    <a:pt x="25" y="1339"/>
                  </a:lnTo>
                  <a:lnTo>
                    <a:pt x="29" y="1351"/>
                  </a:lnTo>
                  <a:lnTo>
                    <a:pt x="32" y="1362"/>
                  </a:lnTo>
                  <a:lnTo>
                    <a:pt x="37" y="1374"/>
                  </a:lnTo>
                  <a:lnTo>
                    <a:pt x="43" y="1385"/>
                  </a:lnTo>
                  <a:lnTo>
                    <a:pt x="50" y="1397"/>
                  </a:lnTo>
                  <a:lnTo>
                    <a:pt x="60" y="1409"/>
                  </a:lnTo>
                  <a:lnTo>
                    <a:pt x="70" y="1421"/>
                  </a:lnTo>
                  <a:lnTo>
                    <a:pt x="82" y="1431"/>
                  </a:lnTo>
                  <a:lnTo>
                    <a:pt x="94" y="1440"/>
                  </a:lnTo>
                  <a:lnTo>
                    <a:pt x="106" y="1446"/>
                  </a:lnTo>
                  <a:lnTo>
                    <a:pt x="118" y="1453"/>
                  </a:lnTo>
                  <a:lnTo>
                    <a:pt x="130" y="1457"/>
                  </a:lnTo>
                  <a:lnTo>
                    <a:pt x="142" y="1462"/>
                  </a:lnTo>
                  <a:lnTo>
                    <a:pt x="155" y="1464"/>
                  </a:lnTo>
                  <a:lnTo>
                    <a:pt x="168" y="1465"/>
                  </a:lnTo>
                  <a:lnTo>
                    <a:pt x="186" y="1464"/>
                  </a:lnTo>
                  <a:lnTo>
                    <a:pt x="205" y="1462"/>
                  </a:lnTo>
                  <a:lnTo>
                    <a:pt x="223" y="1456"/>
                  </a:lnTo>
                  <a:lnTo>
                    <a:pt x="241" y="1449"/>
                  </a:lnTo>
                  <a:lnTo>
                    <a:pt x="259" y="1439"/>
                  </a:lnTo>
                  <a:lnTo>
                    <a:pt x="276" y="1426"/>
                  </a:lnTo>
                  <a:lnTo>
                    <a:pt x="293" y="1409"/>
                  </a:lnTo>
                  <a:lnTo>
                    <a:pt x="308" y="1388"/>
                  </a:lnTo>
                  <a:lnTo>
                    <a:pt x="366" y="1391"/>
                  </a:lnTo>
                  <a:lnTo>
                    <a:pt x="367" y="1421"/>
                  </a:lnTo>
                  <a:lnTo>
                    <a:pt x="382" y="1429"/>
                  </a:lnTo>
                  <a:lnTo>
                    <a:pt x="824" y="1429"/>
                  </a:lnTo>
                  <a:lnTo>
                    <a:pt x="832" y="1428"/>
                  </a:lnTo>
                  <a:lnTo>
                    <a:pt x="842" y="1415"/>
                  </a:lnTo>
                  <a:lnTo>
                    <a:pt x="848" y="1388"/>
                  </a:lnTo>
                  <a:lnTo>
                    <a:pt x="916" y="1395"/>
                  </a:lnTo>
                  <a:lnTo>
                    <a:pt x="926" y="1406"/>
                  </a:lnTo>
                  <a:lnTo>
                    <a:pt x="936" y="1415"/>
                  </a:lnTo>
                  <a:lnTo>
                    <a:pt x="946" y="1423"/>
                  </a:lnTo>
                  <a:lnTo>
                    <a:pt x="957" y="1430"/>
                  </a:lnTo>
                  <a:lnTo>
                    <a:pt x="968" y="1437"/>
                  </a:lnTo>
                  <a:lnTo>
                    <a:pt x="979" y="1441"/>
                  </a:lnTo>
                  <a:lnTo>
                    <a:pt x="991" y="1445"/>
                  </a:lnTo>
                  <a:lnTo>
                    <a:pt x="1001" y="1449"/>
                  </a:lnTo>
                  <a:lnTo>
                    <a:pt x="1019" y="1452"/>
                  </a:lnTo>
                  <a:lnTo>
                    <a:pt x="1036" y="1453"/>
                  </a:lnTo>
                  <a:lnTo>
                    <a:pt x="1053" y="1451"/>
                  </a:lnTo>
                  <a:lnTo>
                    <a:pt x="1070" y="1448"/>
                  </a:lnTo>
                  <a:lnTo>
                    <a:pt x="1088" y="1441"/>
                  </a:lnTo>
                  <a:lnTo>
                    <a:pt x="1105" y="1432"/>
                  </a:lnTo>
                  <a:lnTo>
                    <a:pt x="1124" y="1420"/>
                  </a:lnTo>
                  <a:lnTo>
                    <a:pt x="1141" y="1405"/>
                  </a:lnTo>
                  <a:lnTo>
                    <a:pt x="1155" y="1384"/>
                  </a:lnTo>
                  <a:lnTo>
                    <a:pt x="1165" y="1364"/>
                  </a:lnTo>
                  <a:lnTo>
                    <a:pt x="1173" y="1345"/>
                  </a:lnTo>
                  <a:lnTo>
                    <a:pt x="1177" y="1324"/>
                  </a:lnTo>
                  <a:lnTo>
                    <a:pt x="1180" y="1304"/>
                  </a:lnTo>
                  <a:lnTo>
                    <a:pt x="1179" y="1285"/>
                  </a:lnTo>
                  <a:lnTo>
                    <a:pt x="1175" y="1265"/>
                  </a:lnTo>
                  <a:lnTo>
                    <a:pt x="1170" y="1244"/>
                  </a:lnTo>
                  <a:lnTo>
                    <a:pt x="1160" y="1229"/>
                  </a:lnTo>
                  <a:lnTo>
                    <a:pt x="1150" y="1214"/>
                  </a:lnTo>
                  <a:lnTo>
                    <a:pt x="1138" y="1199"/>
                  </a:lnTo>
                  <a:lnTo>
                    <a:pt x="1125" y="1186"/>
                  </a:lnTo>
                  <a:lnTo>
                    <a:pt x="1111" y="1175"/>
                  </a:lnTo>
                  <a:lnTo>
                    <a:pt x="1094" y="1167"/>
                  </a:lnTo>
                  <a:lnTo>
                    <a:pt x="1077" y="1160"/>
                  </a:lnTo>
                  <a:lnTo>
                    <a:pt x="1058" y="1157"/>
                  </a:lnTo>
                  <a:lnTo>
                    <a:pt x="1053" y="1104"/>
                  </a:lnTo>
                  <a:lnTo>
                    <a:pt x="1052" y="1050"/>
                  </a:lnTo>
                  <a:lnTo>
                    <a:pt x="1053" y="995"/>
                  </a:lnTo>
                  <a:lnTo>
                    <a:pt x="1054" y="941"/>
                  </a:lnTo>
                  <a:lnTo>
                    <a:pt x="1054" y="753"/>
                  </a:lnTo>
                  <a:lnTo>
                    <a:pt x="1053" y="565"/>
                  </a:lnTo>
                  <a:lnTo>
                    <a:pt x="1052" y="378"/>
                  </a:lnTo>
                  <a:lnTo>
                    <a:pt x="1052" y="190"/>
                  </a:lnTo>
                  <a:lnTo>
                    <a:pt x="1023" y="176"/>
                  </a:lnTo>
                  <a:lnTo>
                    <a:pt x="1022" y="148"/>
                  </a:lnTo>
                  <a:lnTo>
                    <a:pt x="1021" y="118"/>
                  </a:lnTo>
                  <a:lnTo>
                    <a:pt x="1021" y="90"/>
                  </a:lnTo>
                  <a:lnTo>
                    <a:pt x="1023" y="61"/>
                  </a:lnTo>
                  <a:lnTo>
                    <a:pt x="1041" y="60"/>
                  </a:lnTo>
                  <a:lnTo>
                    <a:pt x="1058" y="60"/>
                  </a:lnTo>
                  <a:lnTo>
                    <a:pt x="1076" y="60"/>
                  </a:lnTo>
                  <a:lnTo>
                    <a:pt x="1093" y="60"/>
                  </a:lnTo>
                  <a:lnTo>
                    <a:pt x="1111" y="60"/>
                  </a:lnTo>
                  <a:lnTo>
                    <a:pt x="1128" y="60"/>
                  </a:lnTo>
                  <a:lnTo>
                    <a:pt x="1146" y="61"/>
                  </a:lnTo>
                  <a:lnTo>
                    <a:pt x="1163" y="62"/>
                  </a:lnTo>
                  <a:lnTo>
                    <a:pt x="1169" y="324"/>
                  </a:lnTo>
                  <a:lnTo>
                    <a:pt x="1170" y="585"/>
                  </a:lnTo>
                  <a:lnTo>
                    <a:pt x="1170" y="847"/>
                  </a:lnTo>
                  <a:lnTo>
                    <a:pt x="1170" y="1109"/>
                  </a:lnTo>
                  <a:lnTo>
                    <a:pt x="1168" y="1126"/>
                  </a:lnTo>
                  <a:lnTo>
                    <a:pt x="1141" y="1124"/>
                  </a:lnTo>
                  <a:lnTo>
                    <a:pt x="1137" y="902"/>
                  </a:lnTo>
                  <a:lnTo>
                    <a:pt x="1135" y="173"/>
                  </a:lnTo>
                  <a:lnTo>
                    <a:pt x="1128" y="169"/>
                  </a:lnTo>
                  <a:lnTo>
                    <a:pt x="1121" y="167"/>
                  </a:lnTo>
                  <a:lnTo>
                    <a:pt x="1113" y="166"/>
                  </a:lnTo>
                  <a:lnTo>
                    <a:pt x="1106" y="165"/>
                  </a:lnTo>
                  <a:lnTo>
                    <a:pt x="1099" y="165"/>
                  </a:lnTo>
                  <a:lnTo>
                    <a:pt x="1091" y="166"/>
                  </a:lnTo>
                  <a:lnTo>
                    <a:pt x="1082" y="166"/>
                  </a:lnTo>
                  <a:lnTo>
                    <a:pt x="1075" y="166"/>
                  </a:lnTo>
                  <a:lnTo>
                    <a:pt x="1067" y="176"/>
                  </a:lnTo>
                  <a:lnTo>
                    <a:pt x="1069" y="191"/>
                  </a:lnTo>
                  <a:lnTo>
                    <a:pt x="1069" y="207"/>
                  </a:lnTo>
                  <a:lnTo>
                    <a:pt x="1069" y="222"/>
                  </a:lnTo>
                  <a:lnTo>
                    <a:pt x="1069" y="237"/>
                  </a:lnTo>
                  <a:lnTo>
                    <a:pt x="1070" y="396"/>
                  </a:lnTo>
                  <a:lnTo>
                    <a:pt x="1070" y="554"/>
                  </a:lnTo>
                  <a:lnTo>
                    <a:pt x="1069" y="713"/>
                  </a:lnTo>
                  <a:lnTo>
                    <a:pt x="1069" y="871"/>
                  </a:lnTo>
                  <a:lnTo>
                    <a:pt x="1071" y="939"/>
                  </a:lnTo>
                  <a:lnTo>
                    <a:pt x="1071" y="1007"/>
                  </a:lnTo>
                  <a:lnTo>
                    <a:pt x="1071" y="1074"/>
                  </a:lnTo>
                  <a:lnTo>
                    <a:pt x="1069" y="1142"/>
                  </a:lnTo>
                  <a:lnTo>
                    <a:pt x="1129" y="1179"/>
                  </a:lnTo>
                  <a:lnTo>
                    <a:pt x="1168" y="1180"/>
                  </a:lnTo>
                  <a:lnTo>
                    <a:pt x="1182" y="1200"/>
                  </a:lnTo>
                  <a:lnTo>
                    <a:pt x="1308" y="1197"/>
                  </a:lnTo>
                  <a:lnTo>
                    <a:pt x="1314" y="1186"/>
                  </a:lnTo>
                  <a:lnTo>
                    <a:pt x="1393" y="1188"/>
                  </a:lnTo>
                  <a:lnTo>
                    <a:pt x="1393" y="1193"/>
                  </a:lnTo>
                  <a:lnTo>
                    <a:pt x="1404" y="1197"/>
                  </a:lnTo>
                  <a:lnTo>
                    <a:pt x="1425" y="1197"/>
                  </a:lnTo>
                  <a:lnTo>
                    <a:pt x="1523" y="1197"/>
                  </a:lnTo>
                  <a:lnTo>
                    <a:pt x="1535" y="1198"/>
                  </a:lnTo>
                  <a:lnTo>
                    <a:pt x="1543" y="1186"/>
                  </a:lnTo>
                  <a:lnTo>
                    <a:pt x="1627" y="1186"/>
                  </a:lnTo>
                  <a:lnTo>
                    <a:pt x="1640" y="1197"/>
                  </a:lnTo>
                  <a:lnTo>
                    <a:pt x="1783" y="1197"/>
                  </a:lnTo>
                  <a:lnTo>
                    <a:pt x="1789" y="1186"/>
                  </a:lnTo>
                  <a:lnTo>
                    <a:pt x="1787" y="1133"/>
                  </a:lnTo>
                  <a:lnTo>
                    <a:pt x="1787" y="1117"/>
                  </a:lnTo>
                  <a:lnTo>
                    <a:pt x="1794" y="1098"/>
                  </a:lnTo>
                  <a:lnTo>
                    <a:pt x="1793" y="1090"/>
                  </a:lnTo>
                  <a:lnTo>
                    <a:pt x="1784" y="1088"/>
                  </a:lnTo>
                  <a:lnTo>
                    <a:pt x="1783" y="1028"/>
                  </a:lnTo>
                  <a:lnTo>
                    <a:pt x="1783" y="974"/>
                  </a:lnTo>
                  <a:lnTo>
                    <a:pt x="1784" y="862"/>
                  </a:lnTo>
                  <a:lnTo>
                    <a:pt x="1780" y="218"/>
                  </a:lnTo>
                  <a:lnTo>
                    <a:pt x="1784" y="200"/>
                  </a:lnTo>
                  <a:lnTo>
                    <a:pt x="1774" y="190"/>
                  </a:lnTo>
                  <a:lnTo>
                    <a:pt x="1192"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0" name="Freeform 14">
              <a:extLst>
                <a:ext uri="{FF2B5EF4-FFF2-40B4-BE49-F238E27FC236}">
                  <a16:creationId xmlns:a16="http://schemas.microsoft.com/office/drawing/2014/main" id="{20B8D28E-63E1-6C85-30AC-48C5F0A96714}"/>
                </a:ext>
              </a:extLst>
            </p:cNvPr>
            <p:cNvSpPr>
              <a:spLocks/>
            </p:cNvSpPr>
            <p:nvPr/>
          </p:nvSpPr>
          <p:spPr bwMode="auto">
            <a:xfrm>
              <a:off x="2363" y="3445"/>
              <a:ext cx="131" cy="291"/>
            </a:xfrm>
            <a:custGeom>
              <a:avLst/>
              <a:gdLst>
                <a:gd name="T0" fmla="*/ 0 w 131"/>
                <a:gd name="T1" fmla="*/ 24 h 291"/>
                <a:gd name="T2" fmla="*/ 8 w 131"/>
                <a:gd name="T3" fmla="*/ 10 h 291"/>
                <a:gd name="T4" fmla="*/ 15 w 131"/>
                <a:gd name="T5" fmla="*/ 0 h 291"/>
                <a:gd name="T6" fmla="*/ 83 w 131"/>
                <a:gd name="T7" fmla="*/ 2 h 291"/>
                <a:gd name="T8" fmla="*/ 129 w 131"/>
                <a:gd name="T9" fmla="*/ 0 h 291"/>
                <a:gd name="T10" fmla="*/ 131 w 131"/>
                <a:gd name="T11" fmla="*/ 291 h 291"/>
                <a:gd name="T12" fmla="*/ 39 w 131"/>
                <a:gd name="T13" fmla="*/ 291 h 291"/>
                <a:gd name="T14" fmla="*/ 10 w 131"/>
                <a:gd name="T15" fmla="*/ 291 h 291"/>
                <a:gd name="T16" fmla="*/ 3 w 131"/>
                <a:gd name="T17" fmla="*/ 285 h 291"/>
                <a:gd name="T18" fmla="*/ 0 w 131"/>
                <a:gd name="T19" fmla="*/ 24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291"/>
                <a:gd name="T32" fmla="*/ 131 w 131"/>
                <a:gd name="T33" fmla="*/ 291 h 2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291">
                  <a:moveTo>
                    <a:pt x="0" y="24"/>
                  </a:moveTo>
                  <a:lnTo>
                    <a:pt x="8" y="10"/>
                  </a:lnTo>
                  <a:lnTo>
                    <a:pt x="15" y="0"/>
                  </a:lnTo>
                  <a:lnTo>
                    <a:pt x="83" y="2"/>
                  </a:lnTo>
                  <a:lnTo>
                    <a:pt x="129" y="0"/>
                  </a:lnTo>
                  <a:lnTo>
                    <a:pt x="131" y="291"/>
                  </a:lnTo>
                  <a:lnTo>
                    <a:pt x="39" y="291"/>
                  </a:lnTo>
                  <a:lnTo>
                    <a:pt x="10" y="291"/>
                  </a:lnTo>
                  <a:lnTo>
                    <a:pt x="3" y="285"/>
                  </a:lnTo>
                  <a:lnTo>
                    <a:pt x="0" y="2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1" name="Freeform 15">
              <a:extLst>
                <a:ext uri="{FF2B5EF4-FFF2-40B4-BE49-F238E27FC236}">
                  <a16:creationId xmlns:a16="http://schemas.microsoft.com/office/drawing/2014/main" id="{C4CD6F2A-FAEE-C900-55EC-56D125AD1356}"/>
                </a:ext>
              </a:extLst>
            </p:cNvPr>
            <p:cNvSpPr>
              <a:spLocks/>
            </p:cNvSpPr>
            <p:nvPr/>
          </p:nvSpPr>
          <p:spPr bwMode="auto">
            <a:xfrm>
              <a:off x="2386" y="3761"/>
              <a:ext cx="311" cy="226"/>
            </a:xfrm>
            <a:custGeom>
              <a:avLst/>
              <a:gdLst>
                <a:gd name="T0" fmla="*/ 0 w 311"/>
                <a:gd name="T1" fmla="*/ 0 h 226"/>
                <a:gd name="T2" fmla="*/ 228 w 311"/>
                <a:gd name="T3" fmla="*/ 0 h 226"/>
                <a:gd name="T4" fmla="*/ 265 w 311"/>
                <a:gd name="T5" fmla="*/ 1 h 226"/>
                <a:gd name="T6" fmla="*/ 270 w 311"/>
                <a:gd name="T7" fmla="*/ 9 h 226"/>
                <a:gd name="T8" fmla="*/ 277 w 311"/>
                <a:gd name="T9" fmla="*/ 62 h 226"/>
                <a:gd name="T10" fmla="*/ 311 w 311"/>
                <a:gd name="T11" fmla="*/ 226 h 226"/>
                <a:gd name="T12" fmla="*/ 271 w 311"/>
                <a:gd name="T13" fmla="*/ 226 h 226"/>
                <a:gd name="T14" fmla="*/ 276 w 311"/>
                <a:gd name="T15" fmla="*/ 200 h 226"/>
                <a:gd name="T16" fmla="*/ 279 w 311"/>
                <a:gd name="T17" fmla="*/ 175 h 226"/>
                <a:gd name="T18" fmla="*/ 279 w 311"/>
                <a:gd name="T19" fmla="*/ 151 h 226"/>
                <a:gd name="T20" fmla="*/ 277 w 311"/>
                <a:gd name="T21" fmla="*/ 125 h 226"/>
                <a:gd name="T22" fmla="*/ 273 w 311"/>
                <a:gd name="T23" fmla="*/ 111 h 226"/>
                <a:gd name="T24" fmla="*/ 266 w 311"/>
                <a:gd name="T25" fmla="*/ 96 h 226"/>
                <a:gd name="T26" fmla="*/ 256 w 311"/>
                <a:gd name="T27" fmla="*/ 80 h 226"/>
                <a:gd name="T28" fmla="*/ 244 w 311"/>
                <a:gd name="T29" fmla="*/ 64 h 226"/>
                <a:gd name="T30" fmla="*/ 230 w 311"/>
                <a:gd name="T31" fmla="*/ 49 h 226"/>
                <a:gd name="T32" fmla="*/ 214 w 311"/>
                <a:gd name="T33" fmla="*/ 37 h 226"/>
                <a:gd name="T34" fmla="*/ 197 w 311"/>
                <a:gd name="T35" fmla="*/ 26 h 226"/>
                <a:gd name="T36" fmla="*/ 181 w 311"/>
                <a:gd name="T37" fmla="*/ 17 h 226"/>
                <a:gd name="T38" fmla="*/ 166 w 311"/>
                <a:gd name="T39" fmla="*/ 13 h 226"/>
                <a:gd name="T40" fmla="*/ 151 w 311"/>
                <a:gd name="T41" fmla="*/ 10 h 226"/>
                <a:gd name="T42" fmla="*/ 136 w 311"/>
                <a:gd name="T43" fmla="*/ 7 h 226"/>
                <a:gd name="T44" fmla="*/ 122 w 311"/>
                <a:gd name="T45" fmla="*/ 7 h 226"/>
                <a:gd name="T46" fmla="*/ 108 w 311"/>
                <a:gd name="T47" fmla="*/ 9 h 226"/>
                <a:gd name="T48" fmla="*/ 92 w 311"/>
                <a:gd name="T49" fmla="*/ 11 h 226"/>
                <a:gd name="T50" fmla="*/ 78 w 311"/>
                <a:gd name="T51" fmla="*/ 15 h 226"/>
                <a:gd name="T52" fmla="*/ 64 w 311"/>
                <a:gd name="T53" fmla="*/ 22 h 226"/>
                <a:gd name="T54" fmla="*/ 50 w 311"/>
                <a:gd name="T55" fmla="*/ 29 h 226"/>
                <a:gd name="T56" fmla="*/ 28 w 311"/>
                <a:gd name="T57" fmla="*/ 42 h 226"/>
                <a:gd name="T58" fmla="*/ 21 w 311"/>
                <a:gd name="T59" fmla="*/ 49 h 226"/>
                <a:gd name="T60" fmla="*/ 0 w 311"/>
                <a:gd name="T61" fmla="*/ 0 h 2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1"/>
                <a:gd name="T94" fmla="*/ 0 h 226"/>
                <a:gd name="T95" fmla="*/ 311 w 311"/>
                <a:gd name="T96" fmla="*/ 226 h 2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1" h="226">
                  <a:moveTo>
                    <a:pt x="0" y="0"/>
                  </a:moveTo>
                  <a:lnTo>
                    <a:pt x="228" y="0"/>
                  </a:lnTo>
                  <a:lnTo>
                    <a:pt x="265" y="1"/>
                  </a:lnTo>
                  <a:lnTo>
                    <a:pt x="270" y="9"/>
                  </a:lnTo>
                  <a:lnTo>
                    <a:pt x="277" y="62"/>
                  </a:lnTo>
                  <a:lnTo>
                    <a:pt x="311" y="226"/>
                  </a:lnTo>
                  <a:lnTo>
                    <a:pt x="271" y="226"/>
                  </a:lnTo>
                  <a:lnTo>
                    <a:pt x="276" y="200"/>
                  </a:lnTo>
                  <a:lnTo>
                    <a:pt x="279" y="175"/>
                  </a:lnTo>
                  <a:lnTo>
                    <a:pt x="279" y="151"/>
                  </a:lnTo>
                  <a:lnTo>
                    <a:pt x="277" y="125"/>
                  </a:lnTo>
                  <a:lnTo>
                    <a:pt x="273" y="111"/>
                  </a:lnTo>
                  <a:lnTo>
                    <a:pt x="266" y="96"/>
                  </a:lnTo>
                  <a:lnTo>
                    <a:pt x="256" y="80"/>
                  </a:lnTo>
                  <a:lnTo>
                    <a:pt x="244" y="64"/>
                  </a:lnTo>
                  <a:lnTo>
                    <a:pt x="230" y="49"/>
                  </a:lnTo>
                  <a:lnTo>
                    <a:pt x="214" y="37"/>
                  </a:lnTo>
                  <a:lnTo>
                    <a:pt x="197" y="26"/>
                  </a:lnTo>
                  <a:lnTo>
                    <a:pt x="181" y="17"/>
                  </a:lnTo>
                  <a:lnTo>
                    <a:pt x="166" y="13"/>
                  </a:lnTo>
                  <a:lnTo>
                    <a:pt x="151" y="10"/>
                  </a:lnTo>
                  <a:lnTo>
                    <a:pt x="136" y="7"/>
                  </a:lnTo>
                  <a:lnTo>
                    <a:pt x="122" y="7"/>
                  </a:lnTo>
                  <a:lnTo>
                    <a:pt x="108" y="9"/>
                  </a:lnTo>
                  <a:lnTo>
                    <a:pt x="92" y="11"/>
                  </a:lnTo>
                  <a:lnTo>
                    <a:pt x="78" y="15"/>
                  </a:lnTo>
                  <a:lnTo>
                    <a:pt x="64" y="22"/>
                  </a:lnTo>
                  <a:lnTo>
                    <a:pt x="50" y="29"/>
                  </a:lnTo>
                  <a:lnTo>
                    <a:pt x="28" y="42"/>
                  </a:lnTo>
                  <a:lnTo>
                    <a:pt x="21" y="49"/>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2" name="Freeform 16">
              <a:extLst>
                <a:ext uri="{FF2B5EF4-FFF2-40B4-BE49-F238E27FC236}">
                  <a16:creationId xmlns:a16="http://schemas.microsoft.com/office/drawing/2014/main" id="{5D1F1482-7EF0-96FA-518D-F1B82154837F}"/>
                </a:ext>
              </a:extLst>
            </p:cNvPr>
            <p:cNvSpPr>
              <a:spLocks/>
            </p:cNvSpPr>
            <p:nvPr/>
          </p:nvSpPr>
          <p:spPr bwMode="auto">
            <a:xfrm>
              <a:off x="2448" y="3234"/>
              <a:ext cx="173" cy="190"/>
            </a:xfrm>
            <a:custGeom>
              <a:avLst/>
              <a:gdLst>
                <a:gd name="T0" fmla="*/ 0 w 173"/>
                <a:gd name="T1" fmla="*/ 45 h 190"/>
                <a:gd name="T2" fmla="*/ 14 w 173"/>
                <a:gd name="T3" fmla="*/ 26 h 190"/>
                <a:gd name="T4" fmla="*/ 29 w 173"/>
                <a:gd name="T5" fmla="*/ 13 h 190"/>
                <a:gd name="T6" fmla="*/ 48 w 173"/>
                <a:gd name="T7" fmla="*/ 4 h 190"/>
                <a:gd name="T8" fmla="*/ 67 w 173"/>
                <a:gd name="T9" fmla="*/ 0 h 190"/>
                <a:gd name="T10" fmla="*/ 85 w 173"/>
                <a:gd name="T11" fmla="*/ 1 h 190"/>
                <a:gd name="T12" fmla="*/ 104 w 173"/>
                <a:gd name="T13" fmla="*/ 5 h 190"/>
                <a:gd name="T14" fmla="*/ 121 w 173"/>
                <a:gd name="T15" fmla="*/ 13 h 190"/>
                <a:gd name="T16" fmla="*/ 138 w 173"/>
                <a:gd name="T17" fmla="*/ 23 h 190"/>
                <a:gd name="T18" fmla="*/ 151 w 173"/>
                <a:gd name="T19" fmla="*/ 37 h 190"/>
                <a:gd name="T20" fmla="*/ 162 w 173"/>
                <a:gd name="T21" fmla="*/ 52 h 190"/>
                <a:gd name="T22" fmla="*/ 169 w 173"/>
                <a:gd name="T23" fmla="*/ 70 h 190"/>
                <a:gd name="T24" fmla="*/ 173 w 173"/>
                <a:gd name="T25" fmla="*/ 89 h 190"/>
                <a:gd name="T26" fmla="*/ 170 w 173"/>
                <a:gd name="T27" fmla="*/ 110 h 190"/>
                <a:gd name="T28" fmla="*/ 163 w 173"/>
                <a:gd name="T29" fmla="*/ 131 h 190"/>
                <a:gd name="T30" fmla="*/ 150 w 173"/>
                <a:gd name="T31" fmla="*/ 153 h 190"/>
                <a:gd name="T32" fmla="*/ 129 w 173"/>
                <a:gd name="T33" fmla="*/ 175 h 190"/>
                <a:gd name="T34" fmla="*/ 111 w 173"/>
                <a:gd name="T35" fmla="*/ 181 h 190"/>
                <a:gd name="T36" fmla="*/ 95 w 173"/>
                <a:gd name="T37" fmla="*/ 187 h 190"/>
                <a:gd name="T38" fmla="*/ 79 w 173"/>
                <a:gd name="T39" fmla="*/ 190 h 190"/>
                <a:gd name="T40" fmla="*/ 63 w 173"/>
                <a:gd name="T41" fmla="*/ 190 h 190"/>
                <a:gd name="T42" fmla="*/ 47 w 173"/>
                <a:gd name="T43" fmla="*/ 187 h 190"/>
                <a:gd name="T44" fmla="*/ 33 w 173"/>
                <a:gd name="T45" fmla="*/ 181 h 190"/>
                <a:gd name="T46" fmla="*/ 18 w 173"/>
                <a:gd name="T47" fmla="*/ 171 h 190"/>
                <a:gd name="T48" fmla="*/ 4 w 173"/>
                <a:gd name="T49" fmla="*/ 157 h 190"/>
                <a:gd name="T50" fmla="*/ 0 w 173"/>
                <a:gd name="T51" fmla="*/ 110 h 190"/>
                <a:gd name="T52" fmla="*/ 16 w 173"/>
                <a:gd name="T53" fmla="*/ 131 h 190"/>
                <a:gd name="T54" fmla="*/ 33 w 173"/>
                <a:gd name="T55" fmla="*/ 147 h 190"/>
                <a:gd name="T56" fmla="*/ 49 w 173"/>
                <a:gd name="T57" fmla="*/ 157 h 190"/>
                <a:gd name="T58" fmla="*/ 65 w 173"/>
                <a:gd name="T59" fmla="*/ 162 h 190"/>
                <a:gd name="T60" fmla="*/ 83 w 173"/>
                <a:gd name="T61" fmla="*/ 159 h 190"/>
                <a:gd name="T62" fmla="*/ 100 w 173"/>
                <a:gd name="T63" fmla="*/ 152 h 190"/>
                <a:gd name="T64" fmla="*/ 119 w 173"/>
                <a:gd name="T65" fmla="*/ 136 h 190"/>
                <a:gd name="T66" fmla="*/ 139 w 173"/>
                <a:gd name="T67" fmla="*/ 115 h 190"/>
                <a:gd name="T68" fmla="*/ 136 w 173"/>
                <a:gd name="T69" fmla="*/ 83 h 190"/>
                <a:gd name="T70" fmla="*/ 127 w 173"/>
                <a:gd name="T71" fmla="*/ 58 h 190"/>
                <a:gd name="T72" fmla="*/ 110 w 173"/>
                <a:gd name="T73" fmla="*/ 40 h 190"/>
                <a:gd name="T74" fmla="*/ 89 w 173"/>
                <a:gd name="T75" fmla="*/ 30 h 190"/>
                <a:gd name="T76" fmla="*/ 67 w 173"/>
                <a:gd name="T77" fmla="*/ 30 h 190"/>
                <a:gd name="T78" fmla="*/ 42 w 173"/>
                <a:gd name="T79" fmla="*/ 39 h 190"/>
                <a:gd name="T80" fmla="*/ 19 w 173"/>
                <a:gd name="T81" fmla="*/ 57 h 190"/>
                <a:gd name="T82" fmla="*/ 0 w 173"/>
                <a:gd name="T83" fmla="*/ 85 h 190"/>
                <a:gd name="T84" fmla="*/ 0 w 173"/>
                <a:gd name="T85" fmla="*/ 45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90"/>
                <a:gd name="T131" fmla="*/ 173 w 173"/>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90">
                  <a:moveTo>
                    <a:pt x="0" y="45"/>
                  </a:moveTo>
                  <a:lnTo>
                    <a:pt x="14" y="26"/>
                  </a:lnTo>
                  <a:lnTo>
                    <a:pt x="29" y="13"/>
                  </a:lnTo>
                  <a:lnTo>
                    <a:pt x="48" y="4"/>
                  </a:lnTo>
                  <a:lnTo>
                    <a:pt x="67" y="0"/>
                  </a:lnTo>
                  <a:lnTo>
                    <a:pt x="85" y="1"/>
                  </a:lnTo>
                  <a:lnTo>
                    <a:pt x="104" y="5"/>
                  </a:lnTo>
                  <a:lnTo>
                    <a:pt x="121" y="13"/>
                  </a:lnTo>
                  <a:lnTo>
                    <a:pt x="138" y="23"/>
                  </a:lnTo>
                  <a:lnTo>
                    <a:pt x="151" y="37"/>
                  </a:lnTo>
                  <a:lnTo>
                    <a:pt x="162" y="52"/>
                  </a:lnTo>
                  <a:lnTo>
                    <a:pt x="169" y="70"/>
                  </a:lnTo>
                  <a:lnTo>
                    <a:pt x="173" y="89"/>
                  </a:lnTo>
                  <a:lnTo>
                    <a:pt x="170" y="110"/>
                  </a:lnTo>
                  <a:lnTo>
                    <a:pt x="163" y="131"/>
                  </a:lnTo>
                  <a:lnTo>
                    <a:pt x="150" y="153"/>
                  </a:lnTo>
                  <a:lnTo>
                    <a:pt x="129" y="175"/>
                  </a:lnTo>
                  <a:lnTo>
                    <a:pt x="111" y="181"/>
                  </a:lnTo>
                  <a:lnTo>
                    <a:pt x="95" y="187"/>
                  </a:lnTo>
                  <a:lnTo>
                    <a:pt x="79" y="190"/>
                  </a:lnTo>
                  <a:lnTo>
                    <a:pt x="63" y="190"/>
                  </a:lnTo>
                  <a:lnTo>
                    <a:pt x="47" y="187"/>
                  </a:lnTo>
                  <a:lnTo>
                    <a:pt x="33" y="181"/>
                  </a:lnTo>
                  <a:lnTo>
                    <a:pt x="18" y="171"/>
                  </a:lnTo>
                  <a:lnTo>
                    <a:pt x="4" y="157"/>
                  </a:lnTo>
                  <a:lnTo>
                    <a:pt x="0" y="110"/>
                  </a:lnTo>
                  <a:lnTo>
                    <a:pt x="16" y="131"/>
                  </a:lnTo>
                  <a:lnTo>
                    <a:pt x="33" y="147"/>
                  </a:lnTo>
                  <a:lnTo>
                    <a:pt x="49" y="157"/>
                  </a:lnTo>
                  <a:lnTo>
                    <a:pt x="65" y="162"/>
                  </a:lnTo>
                  <a:lnTo>
                    <a:pt x="83" y="159"/>
                  </a:lnTo>
                  <a:lnTo>
                    <a:pt x="100" y="152"/>
                  </a:lnTo>
                  <a:lnTo>
                    <a:pt x="119" y="136"/>
                  </a:lnTo>
                  <a:lnTo>
                    <a:pt x="139" y="115"/>
                  </a:lnTo>
                  <a:lnTo>
                    <a:pt x="136" y="83"/>
                  </a:lnTo>
                  <a:lnTo>
                    <a:pt x="127" y="58"/>
                  </a:lnTo>
                  <a:lnTo>
                    <a:pt x="110" y="40"/>
                  </a:lnTo>
                  <a:lnTo>
                    <a:pt x="89" y="30"/>
                  </a:lnTo>
                  <a:lnTo>
                    <a:pt x="67" y="30"/>
                  </a:lnTo>
                  <a:lnTo>
                    <a:pt x="42" y="39"/>
                  </a:lnTo>
                  <a:lnTo>
                    <a:pt x="19" y="57"/>
                  </a:lnTo>
                  <a:lnTo>
                    <a:pt x="0" y="85"/>
                  </a:lnTo>
                  <a:lnTo>
                    <a:pt x="0" y="4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3" name="Freeform 17">
              <a:extLst>
                <a:ext uri="{FF2B5EF4-FFF2-40B4-BE49-F238E27FC236}">
                  <a16:creationId xmlns:a16="http://schemas.microsoft.com/office/drawing/2014/main" id="{7FD94EA5-B5C6-3B22-9B9D-2EDEA91A552F}"/>
                </a:ext>
              </a:extLst>
            </p:cNvPr>
            <p:cNvSpPr>
              <a:spLocks/>
            </p:cNvSpPr>
            <p:nvPr/>
          </p:nvSpPr>
          <p:spPr bwMode="auto">
            <a:xfrm>
              <a:off x="2448" y="3857"/>
              <a:ext cx="130" cy="134"/>
            </a:xfrm>
            <a:custGeom>
              <a:avLst/>
              <a:gdLst>
                <a:gd name="T0" fmla="*/ 0 w 130"/>
                <a:gd name="T1" fmla="*/ 59 h 134"/>
                <a:gd name="T2" fmla="*/ 10 w 130"/>
                <a:gd name="T3" fmla="*/ 24 h 134"/>
                <a:gd name="T4" fmla="*/ 28 w 130"/>
                <a:gd name="T5" fmla="*/ 10 h 134"/>
                <a:gd name="T6" fmla="*/ 39 w 130"/>
                <a:gd name="T7" fmla="*/ 3 h 134"/>
                <a:gd name="T8" fmla="*/ 48 w 130"/>
                <a:gd name="T9" fmla="*/ 1 h 134"/>
                <a:gd name="T10" fmla="*/ 57 w 130"/>
                <a:gd name="T11" fmla="*/ 0 h 134"/>
                <a:gd name="T12" fmla="*/ 64 w 130"/>
                <a:gd name="T13" fmla="*/ 0 h 134"/>
                <a:gd name="T14" fmla="*/ 73 w 130"/>
                <a:gd name="T15" fmla="*/ 1 h 134"/>
                <a:gd name="T16" fmla="*/ 81 w 130"/>
                <a:gd name="T17" fmla="*/ 3 h 134"/>
                <a:gd name="T18" fmla="*/ 89 w 130"/>
                <a:gd name="T19" fmla="*/ 7 h 134"/>
                <a:gd name="T20" fmla="*/ 97 w 130"/>
                <a:gd name="T21" fmla="*/ 10 h 134"/>
                <a:gd name="T22" fmla="*/ 106 w 130"/>
                <a:gd name="T23" fmla="*/ 15 h 134"/>
                <a:gd name="T24" fmla="*/ 124 w 130"/>
                <a:gd name="T25" fmla="*/ 39 h 134"/>
                <a:gd name="T26" fmla="*/ 129 w 130"/>
                <a:gd name="T27" fmla="*/ 57 h 134"/>
                <a:gd name="T28" fmla="*/ 130 w 130"/>
                <a:gd name="T29" fmla="*/ 73 h 134"/>
                <a:gd name="T30" fmla="*/ 127 w 130"/>
                <a:gd name="T31" fmla="*/ 91 h 134"/>
                <a:gd name="T32" fmla="*/ 119 w 130"/>
                <a:gd name="T33" fmla="*/ 107 h 134"/>
                <a:gd name="T34" fmla="*/ 103 w 130"/>
                <a:gd name="T35" fmla="*/ 124 h 134"/>
                <a:gd name="T36" fmla="*/ 98 w 130"/>
                <a:gd name="T37" fmla="*/ 126 h 134"/>
                <a:gd name="T38" fmla="*/ 70 w 130"/>
                <a:gd name="T39" fmla="*/ 134 h 134"/>
                <a:gd name="T40" fmla="*/ 62 w 130"/>
                <a:gd name="T41" fmla="*/ 133 h 134"/>
                <a:gd name="T42" fmla="*/ 53 w 130"/>
                <a:gd name="T43" fmla="*/ 132 h 134"/>
                <a:gd name="T44" fmla="*/ 45 w 130"/>
                <a:gd name="T45" fmla="*/ 129 h 134"/>
                <a:gd name="T46" fmla="*/ 36 w 130"/>
                <a:gd name="T47" fmla="*/ 125 h 134"/>
                <a:gd name="T48" fmla="*/ 27 w 130"/>
                <a:gd name="T49" fmla="*/ 119 h 134"/>
                <a:gd name="T50" fmla="*/ 18 w 130"/>
                <a:gd name="T51" fmla="*/ 113 h 134"/>
                <a:gd name="T52" fmla="*/ 12 w 130"/>
                <a:gd name="T53" fmla="*/ 104 h 134"/>
                <a:gd name="T54" fmla="*/ 5 w 130"/>
                <a:gd name="T55" fmla="*/ 95 h 134"/>
                <a:gd name="T56" fmla="*/ 0 w 130"/>
                <a:gd name="T57" fmla="*/ 59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0"/>
                <a:gd name="T88" fmla="*/ 0 h 134"/>
                <a:gd name="T89" fmla="*/ 130 w 130"/>
                <a:gd name="T90" fmla="*/ 134 h 1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0" h="134">
                  <a:moveTo>
                    <a:pt x="0" y="59"/>
                  </a:moveTo>
                  <a:lnTo>
                    <a:pt x="10" y="24"/>
                  </a:lnTo>
                  <a:lnTo>
                    <a:pt x="28" y="10"/>
                  </a:lnTo>
                  <a:lnTo>
                    <a:pt x="39" y="3"/>
                  </a:lnTo>
                  <a:lnTo>
                    <a:pt x="48" y="1"/>
                  </a:lnTo>
                  <a:lnTo>
                    <a:pt x="57" y="0"/>
                  </a:lnTo>
                  <a:lnTo>
                    <a:pt x="64" y="0"/>
                  </a:lnTo>
                  <a:lnTo>
                    <a:pt x="73" y="1"/>
                  </a:lnTo>
                  <a:lnTo>
                    <a:pt x="81" y="3"/>
                  </a:lnTo>
                  <a:lnTo>
                    <a:pt x="89" y="7"/>
                  </a:lnTo>
                  <a:lnTo>
                    <a:pt x="97" y="10"/>
                  </a:lnTo>
                  <a:lnTo>
                    <a:pt x="106" y="15"/>
                  </a:lnTo>
                  <a:lnTo>
                    <a:pt x="124" y="39"/>
                  </a:lnTo>
                  <a:lnTo>
                    <a:pt x="129" y="57"/>
                  </a:lnTo>
                  <a:lnTo>
                    <a:pt x="130" y="73"/>
                  </a:lnTo>
                  <a:lnTo>
                    <a:pt x="127" y="91"/>
                  </a:lnTo>
                  <a:lnTo>
                    <a:pt x="119" y="107"/>
                  </a:lnTo>
                  <a:lnTo>
                    <a:pt x="103" y="124"/>
                  </a:lnTo>
                  <a:lnTo>
                    <a:pt x="98" y="126"/>
                  </a:lnTo>
                  <a:lnTo>
                    <a:pt x="70" y="134"/>
                  </a:lnTo>
                  <a:lnTo>
                    <a:pt x="62" y="133"/>
                  </a:lnTo>
                  <a:lnTo>
                    <a:pt x="53" y="132"/>
                  </a:lnTo>
                  <a:lnTo>
                    <a:pt x="45" y="129"/>
                  </a:lnTo>
                  <a:lnTo>
                    <a:pt x="36" y="125"/>
                  </a:lnTo>
                  <a:lnTo>
                    <a:pt x="27" y="119"/>
                  </a:lnTo>
                  <a:lnTo>
                    <a:pt x="18" y="113"/>
                  </a:lnTo>
                  <a:lnTo>
                    <a:pt x="12" y="104"/>
                  </a:lnTo>
                  <a:lnTo>
                    <a:pt x="5" y="9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4" name="Freeform 18">
              <a:extLst>
                <a:ext uri="{FF2B5EF4-FFF2-40B4-BE49-F238E27FC236}">
                  <a16:creationId xmlns:a16="http://schemas.microsoft.com/office/drawing/2014/main" id="{7E93F1A0-1033-8681-4387-C4D2D2D8D877}"/>
                </a:ext>
              </a:extLst>
            </p:cNvPr>
            <p:cNvSpPr>
              <a:spLocks/>
            </p:cNvSpPr>
            <p:nvPr/>
          </p:nvSpPr>
          <p:spPr bwMode="auto">
            <a:xfrm>
              <a:off x="2450" y="3415"/>
              <a:ext cx="28" cy="20"/>
            </a:xfrm>
            <a:custGeom>
              <a:avLst/>
              <a:gdLst>
                <a:gd name="T0" fmla="*/ 2 w 28"/>
                <a:gd name="T1" fmla="*/ 0 h 20"/>
                <a:gd name="T2" fmla="*/ 28 w 28"/>
                <a:gd name="T3" fmla="*/ 20 h 20"/>
                <a:gd name="T4" fmla="*/ 0 w 28"/>
                <a:gd name="T5" fmla="*/ 20 h 20"/>
                <a:gd name="T6" fmla="*/ 2 w 28"/>
                <a:gd name="T7" fmla="*/ 0 h 20"/>
                <a:gd name="T8" fmla="*/ 0 60000 65536"/>
                <a:gd name="T9" fmla="*/ 0 60000 65536"/>
                <a:gd name="T10" fmla="*/ 0 60000 65536"/>
                <a:gd name="T11" fmla="*/ 0 60000 65536"/>
                <a:gd name="T12" fmla="*/ 0 w 28"/>
                <a:gd name="T13" fmla="*/ 0 h 20"/>
                <a:gd name="T14" fmla="*/ 28 w 28"/>
                <a:gd name="T15" fmla="*/ 20 h 20"/>
              </a:gdLst>
              <a:ahLst/>
              <a:cxnLst>
                <a:cxn ang="T8">
                  <a:pos x="T0" y="T1"/>
                </a:cxn>
                <a:cxn ang="T9">
                  <a:pos x="T2" y="T3"/>
                </a:cxn>
                <a:cxn ang="T10">
                  <a:pos x="T4" y="T5"/>
                </a:cxn>
                <a:cxn ang="T11">
                  <a:pos x="T6" y="T7"/>
                </a:cxn>
              </a:cxnLst>
              <a:rect l="T12" t="T13" r="T14" b="T15"/>
              <a:pathLst>
                <a:path w="28" h="20">
                  <a:moveTo>
                    <a:pt x="2" y="0"/>
                  </a:moveTo>
                  <a:lnTo>
                    <a:pt x="28" y="20"/>
                  </a:lnTo>
                  <a:lnTo>
                    <a:pt x="0" y="2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5" name="Freeform 19">
              <a:extLst>
                <a:ext uri="{FF2B5EF4-FFF2-40B4-BE49-F238E27FC236}">
                  <a16:creationId xmlns:a16="http://schemas.microsoft.com/office/drawing/2014/main" id="{A2BD1B86-A5F5-302B-3333-CB830C0C62FA}"/>
                </a:ext>
              </a:extLst>
            </p:cNvPr>
            <p:cNvSpPr>
              <a:spLocks/>
            </p:cNvSpPr>
            <p:nvPr/>
          </p:nvSpPr>
          <p:spPr bwMode="auto">
            <a:xfrm>
              <a:off x="2472" y="3884"/>
              <a:ext cx="79" cy="77"/>
            </a:xfrm>
            <a:custGeom>
              <a:avLst/>
              <a:gdLst>
                <a:gd name="T0" fmla="*/ 0 w 79"/>
                <a:gd name="T1" fmla="*/ 32 h 77"/>
                <a:gd name="T2" fmla="*/ 2 w 79"/>
                <a:gd name="T3" fmla="*/ 22 h 77"/>
                <a:gd name="T4" fmla="*/ 10 w 79"/>
                <a:gd name="T5" fmla="*/ 12 h 77"/>
                <a:gd name="T6" fmla="*/ 20 w 79"/>
                <a:gd name="T7" fmla="*/ 5 h 77"/>
                <a:gd name="T8" fmla="*/ 30 w 79"/>
                <a:gd name="T9" fmla="*/ 0 h 77"/>
                <a:gd name="T10" fmla="*/ 50 w 79"/>
                <a:gd name="T11" fmla="*/ 0 h 77"/>
                <a:gd name="T12" fmla="*/ 60 w 79"/>
                <a:gd name="T13" fmla="*/ 6 h 77"/>
                <a:gd name="T14" fmla="*/ 68 w 79"/>
                <a:gd name="T15" fmla="*/ 13 h 77"/>
                <a:gd name="T16" fmla="*/ 73 w 79"/>
                <a:gd name="T17" fmla="*/ 22 h 77"/>
                <a:gd name="T18" fmla="*/ 76 w 79"/>
                <a:gd name="T19" fmla="*/ 30 h 77"/>
                <a:gd name="T20" fmla="*/ 79 w 79"/>
                <a:gd name="T21" fmla="*/ 44 h 77"/>
                <a:gd name="T22" fmla="*/ 60 w 79"/>
                <a:gd name="T23" fmla="*/ 72 h 77"/>
                <a:gd name="T24" fmla="*/ 56 w 79"/>
                <a:gd name="T25" fmla="*/ 75 h 77"/>
                <a:gd name="T26" fmla="*/ 40 w 79"/>
                <a:gd name="T27" fmla="*/ 77 h 77"/>
                <a:gd name="T28" fmla="*/ 26 w 79"/>
                <a:gd name="T29" fmla="*/ 77 h 77"/>
                <a:gd name="T30" fmla="*/ 4 w 79"/>
                <a:gd name="T31" fmla="*/ 57 h 77"/>
                <a:gd name="T32" fmla="*/ 0 w 79"/>
                <a:gd name="T33" fmla="*/ 32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77"/>
                <a:gd name="T53" fmla="*/ 79 w 79"/>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77">
                  <a:moveTo>
                    <a:pt x="0" y="32"/>
                  </a:moveTo>
                  <a:lnTo>
                    <a:pt x="2" y="22"/>
                  </a:lnTo>
                  <a:lnTo>
                    <a:pt x="10" y="12"/>
                  </a:lnTo>
                  <a:lnTo>
                    <a:pt x="20" y="5"/>
                  </a:lnTo>
                  <a:lnTo>
                    <a:pt x="30" y="0"/>
                  </a:lnTo>
                  <a:lnTo>
                    <a:pt x="50" y="0"/>
                  </a:lnTo>
                  <a:lnTo>
                    <a:pt x="60" y="6"/>
                  </a:lnTo>
                  <a:lnTo>
                    <a:pt x="68" y="13"/>
                  </a:lnTo>
                  <a:lnTo>
                    <a:pt x="73" y="22"/>
                  </a:lnTo>
                  <a:lnTo>
                    <a:pt x="76" y="30"/>
                  </a:lnTo>
                  <a:lnTo>
                    <a:pt x="79" y="44"/>
                  </a:lnTo>
                  <a:lnTo>
                    <a:pt x="60" y="72"/>
                  </a:lnTo>
                  <a:lnTo>
                    <a:pt x="56" y="75"/>
                  </a:lnTo>
                  <a:lnTo>
                    <a:pt x="40" y="77"/>
                  </a:lnTo>
                  <a:lnTo>
                    <a:pt x="26" y="77"/>
                  </a:lnTo>
                  <a:lnTo>
                    <a:pt x="4" y="57"/>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6" name="Freeform 20">
              <a:extLst>
                <a:ext uri="{FF2B5EF4-FFF2-40B4-BE49-F238E27FC236}">
                  <a16:creationId xmlns:a16="http://schemas.microsoft.com/office/drawing/2014/main" id="{92F10AB9-6043-FB12-0D31-D48E2584A9CC}"/>
                </a:ext>
              </a:extLst>
            </p:cNvPr>
            <p:cNvSpPr>
              <a:spLocks/>
            </p:cNvSpPr>
            <p:nvPr/>
          </p:nvSpPr>
          <p:spPr bwMode="auto">
            <a:xfrm>
              <a:off x="2474" y="3281"/>
              <a:ext cx="93" cy="94"/>
            </a:xfrm>
            <a:custGeom>
              <a:avLst/>
              <a:gdLst>
                <a:gd name="T0" fmla="*/ 0 w 93"/>
                <a:gd name="T1" fmla="*/ 34 h 94"/>
                <a:gd name="T2" fmla="*/ 4 w 93"/>
                <a:gd name="T3" fmla="*/ 24 h 94"/>
                <a:gd name="T4" fmla="*/ 18 w 93"/>
                <a:gd name="T5" fmla="*/ 5 h 94"/>
                <a:gd name="T6" fmla="*/ 24 w 93"/>
                <a:gd name="T7" fmla="*/ 3 h 94"/>
                <a:gd name="T8" fmla="*/ 31 w 93"/>
                <a:gd name="T9" fmla="*/ 1 h 94"/>
                <a:gd name="T10" fmla="*/ 37 w 93"/>
                <a:gd name="T11" fmla="*/ 0 h 94"/>
                <a:gd name="T12" fmla="*/ 44 w 93"/>
                <a:gd name="T13" fmla="*/ 0 h 94"/>
                <a:gd name="T14" fmla="*/ 50 w 93"/>
                <a:gd name="T15" fmla="*/ 1 h 94"/>
                <a:gd name="T16" fmla="*/ 57 w 93"/>
                <a:gd name="T17" fmla="*/ 2 h 94"/>
                <a:gd name="T18" fmla="*/ 63 w 93"/>
                <a:gd name="T19" fmla="*/ 5 h 94"/>
                <a:gd name="T20" fmla="*/ 70 w 93"/>
                <a:gd name="T21" fmla="*/ 9 h 94"/>
                <a:gd name="T22" fmla="*/ 86 w 93"/>
                <a:gd name="T23" fmla="*/ 24 h 94"/>
                <a:gd name="T24" fmla="*/ 93 w 93"/>
                <a:gd name="T25" fmla="*/ 54 h 94"/>
                <a:gd name="T26" fmla="*/ 80 w 93"/>
                <a:gd name="T27" fmla="*/ 77 h 94"/>
                <a:gd name="T28" fmla="*/ 67 w 93"/>
                <a:gd name="T29" fmla="*/ 88 h 94"/>
                <a:gd name="T30" fmla="*/ 60 w 93"/>
                <a:gd name="T31" fmla="*/ 92 h 94"/>
                <a:gd name="T32" fmla="*/ 54 w 93"/>
                <a:gd name="T33" fmla="*/ 93 h 94"/>
                <a:gd name="T34" fmla="*/ 48 w 93"/>
                <a:gd name="T35" fmla="*/ 94 h 94"/>
                <a:gd name="T36" fmla="*/ 42 w 93"/>
                <a:gd name="T37" fmla="*/ 94 h 94"/>
                <a:gd name="T38" fmla="*/ 36 w 93"/>
                <a:gd name="T39" fmla="*/ 93 h 94"/>
                <a:gd name="T40" fmla="*/ 30 w 93"/>
                <a:gd name="T41" fmla="*/ 91 h 94"/>
                <a:gd name="T42" fmla="*/ 24 w 93"/>
                <a:gd name="T43" fmla="*/ 88 h 94"/>
                <a:gd name="T44" fmla="*/ 18 w 93"/>
                <a:gd name="T45" fmla="*/ 85 h 94"/>
                <a:gd name="T46" fmla="*/ 4 w 93"/>
                <a:gd name="T47" fmla="*/ 71 h 94"/>
                <a:gd name="T48" fmla="*/ 0 w 93"/>
                <a:gd name="T49" fmla="*/ 34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94"/>
                <a:gd name="T77" fmla="*/ 93 w 93"/>
                <a:gd name="T78" fmla="*/ 94 h 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94">
                  <a:moveTo>
                    <a:pt x="0" y="34"/>
                  </a:moveTo>
                  <a:lnTo>
                    <a:pt x="4" y="24"/>
                  </a:lnTo>
                  <a:lnTo>
                    <a:pt x="18" y="5"/>
                  </a:lnTo>
                  <a:lnTo>
                    <a:pt x="24" y="3"/>
                  </a:lnTo>
                  <a:lnTo>
                    <a:pt x="31" y="1"/>
                  </a:lnTo>
                  <a:lnTo>
                    <a:pt x="37" y="0"/>
                  </a:lnTo>
                  <a:lnTo>
                    <a:pt x="44" y="0"/>
                  </a:lnTo>
                  <a:lnTo>
                    <a:pt x="50" y="1"/>
                  </a:lnTo>
                  <a:lnTo>
                    <a:pt x="57" y="2"/>
                  </a:lnTo>
                  <a:lnTo>
                    <a:pt x="63" y="5"/>
                  </a:lnTo>
                  <a:lnTo>
                    <a:pt x="70" y="9"/>
                  </a:lnTo>
                  <a:lnTo>
                    <a:pt x="86" y="24"/>
                  </a:lnTo>
                  <a:lnTo>
                    <a:pt x="93" y="54"/>
                  </a:lnTo>
                  <a:lnTo>
                    <a:pt x="80" y="77"/>
                  </a:lnTo>
                  <a:lnTo>
                    <a:pt x="67" y="88"/>
                  </a:lnTo>
                  <a:lnTo>
                    <a:pt x="60" y="92"/>
                  </a:lnTo>
                  <a:lnTo>
                    <a:pt x="54" y="93"/>
                  </a:lnTo>
                  <a:lnTo>
                    <a:pt x="48" y="94"/>
                  </a:lnTo>
                  <a:lnTo>
                    <a:pt x="42" y="94"/>
                  </a:lnTo>
                  <a:lnTo>
                    <a:pt x="36" y="93"/>
                  </a:lnTo>
                  <a:lnTo>
                    <a:pt x="30" y="91"/>
                  </a:lnTo>
                  <a:lnTo>
                    <a:pt x="24" y="88"/>
                  </a:lnTo>
                  <a:lnTo>
                    <a:pt x="18" y="85"/>
                  </a:lnTo>
                  <a:lnTo>
                    <a:pt x="4" y="71"/>
                  </a:lnTo>
                  <a:lnTo>
                    <a:pt x="0" y="3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7" name="Freeform 21">
              <a:extLst>
                <a:ext uri="{FF2B5EF4-FFF2-40B4-BE49-F238E27FC236}">
                  <a16:creationId xmlns:a16="http://schemas.microsoft.com/office/drawing/2014/main" id="{E0606A34-1363-4EBB-3B5E-12F77AE536FC}"/>
                </a:ext>
              </a:extLst>
            </p:cNvPr>
            <p:cNvSpPr>
              <a:spLocks/>
            </p:cNvSpPr>
            <p:nvPr/>
          </p:nvSpPr>
          <p:spPr bwMode="auto">
            <a:xfrm>
              <a:off x="2490" y="3903"/>
              <a:ext cx="44" cy="44"/>
            </a:xfrm>
            <a:custGeom>
              <a:avLst/>
              <a:gdLst>
                <a:gd name="T0" fmla="*/ 0 w 44"/>
                <a:gd name="T1" fmla="*/ 9 h 44"/>
                <a:gd name="T2" fmla="*/ 8 w 44"/>
                <a:gd name="T3" fmla="*/ 0 h 44"/>
                <a:gd name="T4" fmla="*/ 12 w 44"/>
                <a:gd name="T5" fmla="*/ 0 h 44"/>
                <a:gd name="T6" fmla="*/ 44 w 44"/>
                <a:gd name="T7" fmla="*/ 17 h 44"/>
                <a:gd name="T8" fmla="*/ 41 w 44"/>
                <a:gd name="T9" fmla="*/ 38 h 44"/>
                <a:gd name="T10" fmla="*/ 28 w 44"/>
                <a:gd name="T11" fmla="*/ 44 h 44"/>
                <a:gd name="T12" fmla="*/ 20 w 44"/>
                <a:gd name="T13" fmla="*/ 44 h 44"/>
                <a:gd name="T14" fmla="*/ 2 w 44"/>
                <a:gd name="T15" fmla="*/ 31 h 44"/>
                <a:gd name="T16" fmla="*/ 0 w 44"/>
                <a:gd name="T17" fmla="*/ 9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44"/>
                <a:gd name="T29" fmla="*/ 44 w 44"/>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44">
                  <a:moveTo>
                    <a:pt x="0" y="9"/>
                  </a:moveTo>
                  <a:lnTo>
                    <a:pt x="8" y="0"/>
                  </a:lnTo>
                  <a:lnTo>
                    <a:pt x="12" y="0"/>
                  </a:lnTo>
                  <a:lnTo>
                    <a:pt x="44" y="17"/>
                  </a:lnTo>
                  <a:lnTo>
                    <a:pt x="41" y="38"/>
                  </a:lnTo>
                  <a:lnTo>
                    <a:pt x="28" y="44"/>
                  </a:lnTo>
                  <a:lnTo>
                    <a:pt x="20" y="44"/>
                  </a:lnTo>
                  <a:lnTo>
                    <a:pt x="2" y="31"/>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8" name="Freeform 22">
              <a:extLst>
                <a:ext uri="{FF2B5EF4-FFF2-40B4-BE49-F238E27FC236}">
                  <a16:creationId xmlns:a16="http://schemas.microsoft.com/office/drawing/2014/main" id="{E2EADB77-CB6B-5C81-08C8-709A4E143CE9}"/>
                </a:ext>
              </a:extLst>
            </p:cNvPr>
            <p:cNvSpPr>
              <a:spLocks/>
            </p:cNvSpPr>
            <p:nvPr/>
          </p:nvSpPr>
          <p:spPr bwMode="auto">
            <a:xfrm>
              <a:off x="2498" y="3306"/>
              <a:ext cx="43" cy="49"/>
            </a:xfrm>
            <a:custGeom>
              <a:avLst/>
              <a:gdLst>
                <a:gd name="T0" fmla="*/ 0 w 43"/>
                <a:gd name="T1" fmla="*/ 16 h 49"/>
                <a:gd name="T2" fmla="*/ 6 w 43"/>
                <a:gd name="T3" fmla="*/ 7 h 49"/>
                <a:gd name="T4" fmla="*/ 12 w 43"/>
                <a:gd name="T5" fmla="*/ 3 h 49"/>
                <a:gd name="T6" fmla="*/ 15 w 43"/>
                <a:gd name="T7" fmla="*/ 0 h 49"/>
                <a:gd name="T8" fmla="*/ 41 w 43"/>
                <a:gd name="T9" fmla="*/ 14 h 49"/>
                <a:gd name="T10" fmla="*/ 43 w 43"/>
                <a:gd name="T11" fmla="*/ 29 h 49"/>
                <a:gd name="T12" fmla="*/ 33 w 43"/>
                <a:gd name="T13" fmla="*/ 45 h 49"/>
                <a:gd name="T14" fmla="*/ 24 w 43"/>
                <a:gd name="T15" fmla="*/ 49 h 49"/>
                <a:gd name="T16" fmla="*/ 19 w 43"/>
                <a:gd name="T17" fmla="*/ 46 h 49"/>
                <a:gd name="T18" fmla="*/ 4 w 43"/>
                <a:gd name="T19" fmla="*/ 36 h 49"/>
                <a:gd name="T20" fmla="*/ 0 w 43"/>
                <a:gd name="T21" fmla="*/ 1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49"/>
                <a:gd name="T35" fmla="*/ 43 w 43"/>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49">
                  <a:moveTo>
                    <a:pt x="0" y="16"/>
                  </a:moveTo>
                  <a:lnTo>
                    <a:pt x="6" y="7"/>
                  </a:lnTo>
                  <a:lnTo>
                    <a:pt x="12" y="3"/>
                  </a:lnTo>
                  <a:lnTo>
                    <a:pt x="15" y="0"/>
                  </a:lnTo>
                  <a:lnTo>
                    <a:pt x="41" y="14"/>
                  </a:lnTo>
                  <a:lnTo>
                    <a:pt x="43" y="29"/>
                  </a:lnTo>
                  <a:lnTo>
                    <a:pt x="33" y="45"/>
                  </a:lnTo>
                  <a:lnTo>
                    <a:pt x="24" y="49"/>
                  </a:lnTo>
                  <a:lnTo>
                    <a:pt x="19" y="46"/>
                  </a:lnTo>
                  <a:lnTo>
                    <a:pt x="4" y="3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9" name="Freeform 23">
              <a:extLst>
                <a:ext uri="{FF2B5EF4-FFF2-40B4-BE49-F238E27FC236}">
                  <a16:creationId xmlns:a16="http://schemas.microsoft.com/office/drawing/2014/main" id="{31F6DD08-DF7D-C26C-9EFD-559FA28B4BD8}"/>
                </a:ext>
              </a:extLst>
            </p:cNvPr>
            <p:cNvSpPr>
              <a:spLocks/>
            </p:cNvSpPr>
            <p:nvPr/>
          </p:nvSpPr>
          <p:spPr bwMode="auto">
            <a:xfrm>
              <a:off x="2504" y="3445"/>
              <a:ext cx="531" cy="193"/>
            </a:xfrm>
            <a:custGeom>
              <a:avLst/>
              <a:gdLst>
                <a:gd name="T0" fmla="*/ 474 w 531"/>
                <a:gd name="T1" fmla="*/ 191 h 193"/>
                <a:gd name="T2" fmla="*/ 2 w 531"/>
                <a:gd name="T3" fmla="*/ 193 h 193"/>
                <a:gd name="T4" fmla="*/ 0 w 531"/>
                <a:gd name="T5" fmla="*/ 13 h 193"/>
                <a:gd name="T6" fmla="*/ 3 w 531"/>
                <a:gd name="T7" fmla="*/ 0 h 193"/>
                <a:gd name="T8" fmla="*/ 288 w 531"/>
                <a:gd name="T9" fmla="*/ 2 h 193"/>
                <a:gd name="T10" fmla="*/ 354 w 531"/>
                <a:gd name="T11" fmla="*/ 2 h 193"/>
                <a:gd name="T12" fmla="*/ 410 w 531"/>
                <a:gd name="T13" fmla="*/ 2 h 193"/>
                <a:gd name="T14" fmla="*/ 443 w 531"/>
                <a:gd name="T15" fmla="*/ 4 h 193"/>
                <a:gd name="T16" fmla="*/ 531 w 531"/>
                <a:gd name="T17" fmla="*/ 193 h 193"/>
                <a:gd name="T18" fmla="*/ 474 w 531"/>
                <a:gd name="T19" fmla="*/ 191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1"/>
                <a:gd name="T31" fmla="*/ 0 h 193"/>
                <a:gd name="T32" fmla="*/ 531 w 531"/>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1" h="193">
                  <a:moveTo>
                    <a:pt x="474" y="191"/>
                  </a:moveTo>
                  <a:lnTo>
                    <a:pt x="2" y="193"/>
                  </a:lnTo>
                  <a:lnTo>
                    <a:pt x="0" y="13"/>
                  </a:lnTo>
                  <a:lnTo>
                    <a:pt x="3" y="0"/>
                  </a:lnTo>
                  <a:lnTo>
                    <a:pt x="288" y="2"/>
                  </a:lnTo>
                  <a:lnTo>
                    <a:pt x="354" y="2"/>
                  </a:lnTo>
                  <a:lnTo>
                    <a:pt x="410" y="2"/>
                  </a:lnTo>
                  <a:lnTo>
                    <a:pt x="443" y="4"/>
                  </a:lnTo>
                  <a:lnTo>
                    <a:pt x="531" y="193"/>
                  </a:lnTo>
                  <a:lnTo>
                    <a:pt x="474" y="19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0" name="Freeform 24">
              <a:extLst>
                <a:ext uri="{FF2B5EF4-FFF2-40B4-BE49-F238E27FC236}">
                  <a16:creationId xmlns:a16="http://schemas.microsoft.com/office/drawing/2014/main" id="{5039E88A-6609-EF72-A9CA-137B5EF44D55}"/>
                </a:ext>
              </a:extLst>
            </p:cNvPr>
            <p:cNvSpPr>
              <a:spLocks/>
            </p:cNvSpPr>
            <p:nvPr/>
          </p:nvSpPr>
          <p:spPr bwMode="auto">
            <a:xfrm>
              <a:off x="2508" y="3654"/>
              <a:ext cx="859" cy="363"/>
            </a:xfrm>
            <a:custGeom>
              <a:avLst/>
              <a:gdLst>
                <a:gd name="T0" fmla="*/ 222 w 859"/>
                <a:gd name="T1" fmla="*/ 363 h 363"/>
                <a:gd name="T2" fmla="*/ 179 w 859"/>
                <a:gd name="T3" fmla="*/ 149 h 363"/>
                <a:gd name="T4" fmla="*/ 167 w 859"/>
                <a:gd name="T5" fmla="*/ 94 h 363"/>
                <a:gd name="T6" fmla="*/ 144 w 859"/>
                <a:gd name="T7" fmla="*/ 79 h 363"/>
                <a:gd name="T8" fmla="*/ 5 w 859"/>
                <a:gd name="T9" fmla="*/ 82 h 363"/>
                <a:gd name="T10" fmla="*/ 0 w 859"/>
                <a:gd name="T11" fmla="*/ 12 h 363"/>
                <a:gd name="T12" fmla="*/ 0 w 859"/>
                <a:gd name="T13" fmla="*/ 3 h 363"/>
                <a:gd name="T14" fmla="*/ 567 w 859"/>
                <a:gd name="T15" fmla="*/ 0 h 363"/>
                <a:gd name="T16" fmla="*/ 586 w 859"/>
                <a:gd name="T17" fmla="*/ 0 h 363"/>
                <a:gd name="T18" fmla="*/ 850 w 859"/>
                <a:gd name="T19" fmla="*/ 3 h 363"/>
                <a:gd name="T20" fmla="*/ 859 w 859"/>
                <a:gd name="T21" fmla="*/ 34 h 363"/>
                <a:gd name="T22" fmla="*/ 859 w 859"/>
                <a:gd name="T23" fmla="*/ 79 h 363"/>
                <a:gd name="T24" fmla="*/ 735 w 859"/>
                <a:gd name="T25" fmla="*/ 84 h 363"/>
                <a:gd name="T26" fmla="*/ 726 w 859"/>
                <a:gd name="T27" fmla="*/ 89 h 363"/>
                <a:gd name="T28" fmla="*/ 716 w 859"/>
                <a:gd name="T29" fmla="*/ 99 h 363"/>
                <a:gd name="T30" fmla="*/ 641 w 859"/>
                <a:gd name="T31" fmla="*/ 363 h 363"/>
                <a:gd name="T32" fmla="*/ 222 w 859"/>
                <a:gd name="T33" fmla="*/ 363 h 3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9"/>
                <a:gd name="T52" fmla="*/ 0 h 363"/>
                <a:gd name="T53" fmla="*/ 859 w 859"/>
                <a:gd name="T54" fmla="*/ 363 h 3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9" h="363">
                  <a:moveTo>
                    <a:pt x="222" y="363"/>
                  </a:moveTo>
                  <a:lnTo>
                    <a:pt x="179" y="149"/>
                  </a:lnTo>
                  <a:lnTo>
                    <a:pt x="167" y="94"/>
                  </a:lnTo>
                  <a:lnTo>
                    <a:pt x="144" y="79"/>
                  </a:lnTo>
                  <a:lnTo>
                    <a:pt x="5" y="82"/>
                  </a:lnTo>
                  <a:lnTo>
                    <a:pt x="0" y="12"/>
                  </a:lnTo>
                  <a:lnTo>
                    <a:pt x="0" y="3"/>
                  </a:lnTo>
                  <a:lnTo>
                    <a:pt x="567" y="0"/>
                  </a:lnTo>
                  <a:lnTo>
                    <a:pt x="586" y="0"/>
                  </a:lnTo>
                  <a:lnTo>
                    <a:pt x="850" y="3"/>
                  </a:lnTo>
                  <a:lnTo>
                    <a:pt x="859" y="34"/>
                  </a:lnTo>
                  <a:lnTo>
                    <a:pt x="859" y="79"/>
                  </a:lnTo>
                  <a:lnTo>
                    <a:pt x="735" y="84"/>
                  </a:lnTo>
                  <a:lnTo>
                    <a:pt x="726" y="89"/>
                  </a:lnTo>
                  <a:lnTo>
                    <a:pt x="716" y="99"/>
                  </a:lnTo>
                  <a:lnTo>
                    <a:pt x="641" y="363"/>
                  </a:lnTo>
                  <a:lnTo>
                    <a:pt x="222" y="36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1" name="Freeform 25">
              <a:extLst>
                <a:ext uri="{FF2B5EF4-FFF2-40B4-BE49-F238E27FC236}">
                  <a16:creationId xmlns:a16="http://schemas.microsoft.com/office/drawing/2014/main" id="{0AF9FBAA-FA21-AB0D-CCDE-5E8DB2819174}"/>
                </a:ext>
              </a:extLst>
            </p:cNvPr>
            <p:cNvSpPr>
              <a:spLocks/>
            </p:cNvSpPr>
            <p:nvPr/>
          </p:nvSpPr>
          <p:spPr bwMode="auto">
            <a:xfrm>
              <a:off x="2563" y="2911"/>
              <a:ext cx="475" cy="320"/>
            </a:xfrm>
            <a:custGeom>
              <a:avLst/>
              <a:gdLst>
                <a:gd name="T0" fmla="*/ 29 w 475"/>
                <a:gd name="T1" fmla="*/ 64 h 320"/>
                <a:gd name="T2" fmla="*/ 89 w 475"/>
                <a:gd name="T3" fmla="*/ 29 h 320"/>
                <a:gd name="T4" fmla="*/ 109 w 475"/>
                <a:gd name="T5" fmla="*/ 23 h 320"/>
                <a:gd name="T6" fmla="*/ 129 w 475"/>
                <a:gd name="T7" fmla="*/ 29 h 320"/>
                <a:gd name="T8" fmla="*/ 150 w 475"/>
                <a:gd name="T9" fmla="*/ 36 h 320"/>
                <a:gd name="T10" fmla="*/ 171 w 475"/>
                <a:gd name="T11" fmla="*/ 35 h 320"/>
                <a:gd name="T12" fmla="*/ 191 w 475"/>
                <a:gd name="T13" fmla="*/ 30 h 320"/>
                <a:gd name="T14" fmla="*/ 212 w 475"/>
                <a:gd name="T15" fmla="*/ 18 h 320"/>
                <a:gd name="T16" fmla="*/ 229 w 475"/>
                <a:gd name="T17" fmla="*/ 5 h 320"/>
                <a:gd name="T18" fmla="*/ 326 w 475"/>
                <a:gd name="T19" fmla="*/ 39 h 320"/>
                <a:gd name="T20" fmla="*/ 389 w 475"/>
                <a:gd name="T21" fmla="*/ 46 h 320"/>
                <a:gd name="T22" fmla="*/ 408 w 475"/>
                <a:gd name="T23" fmla="*/ 55 h 320"/>
                <a:gd name="T24" fmla="*/ 427 w 475"/>
                <a:gd name="T25" fmla="*/ 62 h 320"/>
                <a:gd name="T26" fmla="*/ 446 w 475"/>
                <a:gd name="T27" fmla="*/ 67 h 320"/>
                <a:gd name="T28" fmla="*/ 475 w 475"/>
                <a:gd name="T29" fmla="*/ 81 h 320"/>
                <a:gd name="T30" fmla="*/ 451 w 475"/>
                <a:gd name="T31" fmla="*/ 96 h 320"/>
                <a:gd name="T32" fmla="*/ 416 w 475"/>
                <a:gd name="T33" fmla="*/ 91 h 320"/>
                <a:gd name="T34" fmla="*/ 381 w 475"/>
                <a:gd name="T35" fmla="*/ 89 h 320"/>
                <a:gd name="T36" fmla="*/ 347 w 475"/>
                <a:gd name="T37" fmla="*/ 87 h 320"/>
                <a:gd name="T38" fmla="*/ 293 w 475"/>
                <a:gd name="T39" fmla="*/ 96 h 320"/>
                <a:gd name="T40" fmla="*/ 259 w 475"/>
                <a:gd name="T41" fmla="*/ 70 h 320"/>
                <a:gd name="T42" fmla="*/ 246 w 475"/>
                <a:gd name="T43" fmla="*/ 44 h 320"/>
                <a:gd name="T44" fmla="*/ 232 w 475"/>
                <a:gd name="T45" fmla="*/ 36 h 320"/>
                <a:gd name="T46" fmla="*/ 240 w 475"/>
                <a:gd name="T47" fmla="*/ 59 h 320"/>
                <a:gd name="T48" fmla="*/ 260 w 475"/>
                <a:gd name="T49" fmla="*/ 111 h 320"/>
                <a:gd name="T50" fmla="*/ 273 w 475"/>
                <a:gd name="T51" fmla="*/ 139 h 320"/>
                <a:gd name="T52" fmla="*/ 282 w 475"/>
                <a:gd name="T53" fmla="*/ 175 h 320"/>
                <a:gd name="T54" fmla="*/ 288 w 475"/>
                <a:gd name="T55" fmla="*/ 229 h 320"/>
                <a:gd name="T56" fmla="*/ 276 w 475"/>
                <a:gd name="T57" fmla="*/ 266 h 320"/>
                <a:gd name="T58" fmla="*/ 260 w 475"/>
                <a:gd name="T59" fmla="*/ 271 h 320"/>
                <a:gd name="T60" fmla="*/ 189 w 475"/>
                <a:gd name="T61" fmla="*/ 300 h 320"/>
                <a:gd name="T62" fmla="*/ 156 w 475"/>
                <a:gd name="T63" fmla="*/ 317 h 320"/>
                <a:gd name="T64" fmla="*/ 135 w 475"/>
                <a:gd name="T65" fmla="*/ 305 h 320"/>
                <a:gd name="T66" fmla="*/ 122 w 475"/>
                <a:gd name="T67" fmla="*/ 281 h 320"/>
                <a:gd name="T68" fmla="*/ 109 w 475"/>
                <a:gd name="T69" fmla="*/ 250 h 320"/>
                <a:gd name="T70" fmla="*/ 134 w 475"/>
                <a:gd name="T71" fmla="*/ 274 h 320"/>
                <a:gd name="T72" fmla="*/ 160 w 475"/>
                <a:gd name="T73" fmla="*/ 279 h 320"/>
                <a:gd name="T74" fmla="*/ 172 w 475"/>
                <a:gd name="T75" fmla="*/ 218 h 320"/>
                <a:gd name="T76" fmla="*/ 189 w 475"/>
                <a:gd name="T77" fmla="*/ 218 h 320"/>
                <a:gd name="T78" fmla="*/ 192 w 475"/>
                <a:gd name="T79" fmla="*/ 191 h 320"/>
                <a:gd name="T80" fmla="*/ 168 w 475"/>
                <a:gd name="T81" fmla="*/ 175 h 320"/>
                <a:gd name="T82" fmla="*/ 158 w 475"/>
                <a:gd name="T83" fmla="*/ 145 h 320"/>
                <a:gd name="T84" fmla="*/ 132 w 475"/>
                <a:gd name="T85" fmla="*/ 125 h 320"/>
                <a:gd name="T86" fmla="*/ 146 w 475"/>
                <a:gd name="T87" fmla="*/ 77 h 320"/>
                <a:gd name="T88" fmla="*/ 144 w 475"/>
                <a:gd name="T89" fmla="*/ 69 h 320"/>
                <a:gd name="T90" fmla="*/ 112 w 475"/>
                <a:gd name="T91" fmla="*/ 86 h 320"/>
                <a:gd name="T92" fmla="*/ 85 w 475"/>
                <a:gd name="T93" fmla="*/ 101 h 320"/>
                <a:gd name="T94" fmla="*/ 75 w 475"/>
                <a:gd name="T95" fmla="*/ 113 h 320"/>
                <a:gd name="T96" fmla="*/ 78 w 475"/>
                <a:gd name="T97" fmla="*/ 125 h 320"/>
                <a:gd name="T98" fmla="*/ 96 w 475"/>
                <a:gd name="T99" fmla="*/ 128 h 320"/>
                <a:gd name="T100" fmla="*/ 110 w 475"/>
                <a:gd name="T101" fmla="*/ 128 h 320"/>
                <a:gd name="T102" fmla="*/ 124 w 475"/>
                <a:gd name="T103" fmla="*/ 131 h 320"/>
                <a:gd name="T104" fmla="*/ 138 w 475"/>
                <a:gd name="T105" fmla="*/ 138 h 320"/>
                <a:gd name="T106" fmla="*/ 134 w 475"/>
                <a:gd name="T107" fmla="*/ 165 h 320"/>
                <a:gd name="T108" fmla="*/ 100 w 475"/>
                <a:gd name="T109" fmla="*/ 165 h 320"/>
                <a:gd name="T110" fmla="*/ 70 w 475"/>
                <a:gd name="T111" fmla="*/ 158 h 320"/>
                <a:gd name="T112" fmla="*/ 15 w 475"/>
                <a:gd name="T113" fmla="*/ 133 h 320"/>
                <a:gd name="T114" fmla="*/ 0 w 475"/>
                <a:gd name="T115" fmla="*/ 113 h 3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5"/>
                <a:gd name="T175" fmla="*/ 0 h 320"/>
                <a:gd name="T176" fmla="*/ 475 w 475"/>
                <a:gd name="T177" fmla="*/ 320 h 3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5" h="320">
                  <a:moveTo>
                    <a:pt x="0" y="113"/>
                  </a:moveTo>
                  <a:lnTo>
                    <a:pt x="29" y="64"/>
                  </a:lnTo>
                  <a:lnTo>
                    <a:pt x="49" y="48"/>
                  </a:lnTo>
                  <a:lnTo>
                    <a:pt x="89" y="29"/>
                  </a:lnTo>
                  <a:lnTo>
                    <a:pt x="100" y="24"/>
                  </a:lnTo>
                  <a:lnTo>
                    <a:pt x="109" y="23"/>
                  </a:lnTo>
                  <a:lnTo>
                    <a:pt x="118" y="29"/>
                  </a:lnTo>
                  <a:lnTo>
                    <a:pt x="129" y="29"/>
                  </a:lnTo>
                  <a:lnTo>
                    <a:pt x="140" y="36"/>
                  </a:lnTo>
                  <a:lnTo>
                    <a:pt x="150" y="36"/>
                  </a:lnTo>
                  <a:lnTo>
                    <a:pt x="160" y="36"/>
                  </a:lnTo>
                  <a:lnTo>
                    <a:pt x="171" y="35"/>
                  </a:lnTo>
                  <a:lnTo>
                    <a:pt x="181" y="33"/>
                  </a:lnTo>
                  <a:lnTo>
                    <a:pt x="191" y="30"/>
                  </a:lnTo>
                  <a:lnTo>
                    <a:pt x="202" y="24"/>
                  </a:lnTo>
                  <a:lnTo>
                    <a:pt x="212" y="18"/>
                  </a:lnTo>
                  <a:lnTo>
                    <a:pt x="223" y="8"/>
                  </a:lnTo>
                  <a:lnTo>
                    <a:pt x="229" y="5"/>
                  </a:lnTo>
                  <a:lnTo>
                    <a:pt x="253" y="0"/>
                  </a:lnTo>
                  <a:lnTo>
                    <a:pt x="326" y="39"/>
                  </a:lnTo>
                  <a:lnTo>
                    <a:pt x="379" y="41"/>
                  </a:lnTo>
                  <a:lnTo>
                    <a:pt x="389" y="46"/>
                  </a:lnTo>
                  <a:lnTo>
                    <a:pt x="399" y="51"/>
                  </a:lnTo>
                  <a:lnTo>
                    <a:pt x="408" y="55"/>
                  </a:lnTo>
                  <a:lnTo>
                    <a:pt x="417" y="58"/>
                  </a:lnTo>
                  <a:lnTo>
                    <a:pt x="427" y="62"/>
                  </a:lnTo>
                  <a:lnTo>
                    <a:pt x="436" y="65"/>
                  </a:lnTo>
                  <a:lnTo>
                    <a:pt x="446" y="67"/>
                  </a:lnTo>
                  <a:lnTo>
                    <a:pt x="455" y="69"/>
                  </a:lnTo>
                  <a:lnTo>
                    <a:pt x="475" y="81"/>
                  </a:lnTo>
                  <a:lnTo>
                    <a:pt x="470" y="101"/>
                  </a:lnTo>
                  <a:lnTo>
                    <a:pt x="451" y="96"/>
                  </a:lnTo>
                  <a:lnTo>
                    <a:pt x="434" y="93"/>
                  </a:lnTo>
                  <a:lnTo>
                    <a:pt x="416" y="91"/>
                  </a:lnTo>
                  <a:lnTo>
                    <a:pt x="399" y="90"/>
                  </a:lnTo>
                  <a:lnTo>
                    <a:pt x="381" y="89"/>
                  </a:lnTo>
                  <a:lnTo>
                    <a:pt x="365" y="88"/>
                  </a:lnTo>
                  <a:lnTo>
                    <a:pt x="347" y="87"/>
                  </a:lnTo>
                  <a:lnTo>
                    <a:pt x="331" y="83"/>
                  </a:lnTo>
                  <a:lnTo>
                    <a:pt x="293" y="96"/>
                  </a:lnTo>
                  <a:lnTo>
                    <a:pt x="266" y="93"/>
                  </a:lnTo>
                  <a:lnTo>
                    <a:pt x="259" y="70"/>
                  </a:lnTo>
                  <a:lnTo>
                    <a:pt x="254" y="55"/>
                  </a:lnTo>
                  <a:lnTo>
                    <a:pt x="246" y="44"/>
                  </a:lnTo>
                  <a:lnTo>
                    <a:pt x="240" y="36"/>
                  </a:lnTo>
                  <a:lnTo>
                    <a:pt x="232" y="36"/>
                  </a:lnTo>
                  <a:lnTo>
                    <a:pt x="229" y="44"/>
                  </a:lnTo>
                  <a:lnTo>
                    <a:pt x="240" y="59"/>
                  </a:lnTo>
                  <a:lnTo>
                    <a:pt x="254" y="99"/>
                  </a:lnTo>
                  <a:lnTo>
                    <a:pt x="260" y="111"/>
                  </a:lnTo>
                  <a:lnTo>
                    <a:pt x="263" y="121"/>
                  </a:lnTo>
                  <a:lnTo>
                    <a:pt x="273" y="139"/>
                  </a:lnTo>
                  <a:lnTo>
                    <a:pt x="274" y="149"/>
                  </a:lnTo>
                  <a:lnTo>
                    <a:pt x="282" y="175"/>
                  </a:lnTo>
                  <a:lnTo>
                    <a:pt x="286" y="201"/>
                  </a:lnTo>
                  <a:lnTo>
                    <a:pt x="288" y="229"/>
                  </a:lnTo>
                  <a:lnTo>
                    <a:pt x="286" y="255"/>
                  </a:lnTo>
                  <a:lnTo>
                    <a:pt x="276" y="266"/>
                  </a:lnTo>
                  <a:lnTo>
                    <a:pt x="264" y="269"/>
                  </a:lnTo>
                  <a:lnTo>
                    <a:pt x="260" y="271"/>
                  </a:lnTo>
                  <a:lnTo>
                    <a:pt x="250" y="279"/>
                  </a:lnTo>
                  <a:lnTo>
                    <a:pt x="189" y="300"/>
                  </a:lnTo>
                  <a:lnTo>
                    <a:pt x="166" y="315"/>
                  </a:lnTo>
                  <a:lnTo>
                    <a:pt x="156" y="317"/>
                  </a:lnTo>
                  <a:lnTo>
                    <a:pt x="149" y="320"/>
                  </a:lnTo>
                  <a:lnTo>
                    <a:pt x="135" y="305"/>
                  </a:lnTo>
                  <a:lnTo>
                    <a:pt x="132" y="293"/>
                  </a:lnTo>
                  <a:lnTo>
                    <a:pt x="122" y="281"/>
                  </a:lnTo>
                  <a:lnTo>
                    <a:pt x="113" y="266"/>
                  </a:lnTo>
                  <a:lnTo>
                    <a:pt x="109" y="250"/>
                  </a:lnTo>
                  <a:lnTo>
                    <a:pt x="120" y="259"/>
                  </a:lnTo>
                  <a:lnTo>
                    <a:pt x="134" y="274"/>
                  </a:lnTo>
                  <a:lnTo>
                    <a:pt x="148" y="279"/>
                  </a:lnTo>
                  <a:lnTo>
                    <a:pt x="160" y="279"/>
                  </a:lnTo>
                  <a:lnTo>
                    <a:pt x="170" y="269"/>
                  </a:lnTo>
                  <a:lnTo>
                    <a:pt x="172" y="218"/>
                  </a:lnTo>
                  <a:lnTo>
                    <a:pt x="184" y="221"/>
                  </a:lnTo>
                  <a:lnTo>
                    <a:pt x="189" y="218"/>
                  </a:lnTo>
                  <a:lnTo>
                    <a:pt x="195" y="199"/>
                  </a:lnTo>
                  <a:lnTo>
                    <a:pt x="192" y="191"/>
                  </a:lnTo>
                  <a:lnTo>
                    <a:pt x="192" y="185"/>
                  </a:lnTo>
                  <a:lnTo>
                    <a:pt x="168" y="175"/>
                  </a:lnTo>
                  <a:lnTo>
                    <a:pt x="166" y="168"/>
                  </a:lnTo>
                  <a:lnTo>
                    <a:pt x="158" y="145"/>
                  </a:lnTo>
                  <a:lnTo>
                    <a:pt x="135" y="125"/>
                  </a:lnTo>
                  <a:lnTo>
                    <a:pt x="132" y="125"/>
                  </a:lnTo>
                  <a:lnTo>
                    <a:pt x="113" y="116"/>
                  </a:lnTo>
                  <a:lnTo>
                    <a:pt x="146" y="77"/>
                  </a:lnTo>
                  <a:lnTo>
                    <a:pt x="146" y="71"/>
                  </a:lnTo>
                  <a:lnTo>
                    <a:pt x="144" y="69"/>
                  </a:lnTo>
                  <a:lnTo>
                    <a:pt x="134" y="65"/>
                  </a:lnTo>
                  <a:lnTo>
                    <a:pt x="112" y="86"/>
                  </a:lnTo>
                  <a:lnTo>
                    <a:pt x="100" y="93"/>
                  </a:lnTo>
                  <a:lnTo>
                    <a:pt x="85" y="101"/>
                  </a:lnTo>
                  <a:lnTo>
                    <a:pt x="79" y="103"/>
                  </a:lnTo>
                  <a:lnTo>
                    <a:pt x="75" y="113"/>
                  </a:lnTo>
                  <a:lnTo>
                    <a:pt x="75" y="121"/>
                  </a:lnTo>
                  <a:lnTo>
                    <a:pt x="78" y="125"/>
                  </a:lnTo>
                  <a:lnTo>
                    <a:pt x="88" y="127"/>
                  </a:lnTo>
                  <a:lnTo>
                    <a:pt x="96" y="128"/>
                  </a:lnTo>
                  <a:lnTo>
                    <a:pt x="102" y="128"/>
                  </a:lnTo>
                  <a:lnTo>
                    <a:pt x="110" y="128"/>
                  </a:lnTo>
                  <a:lnTo>
                    <a:pt x="117" y="129"/>
                  </a:lnTo>
                  <a:lnTo>
                    <a:pt x="124" y="131"/>
                  </a:lnTo>
                  <a:lnTo>
                    <a:pt x="131" y="134"/>
                  </a:lnTo>
                  <a:lnTo>
                    <a:pt x="138" y="138"/>
                  </a:lnTo>
                  <a:lnTo>
                    <a:pt x="146" y="145"/>
                  </a:lnTo>
                  <a:lnTo>
                    <a:pt x="134" y="165"/>
                  </a:lnTo>
                  <a:lnTo>
                    <a:pt x="129" y="168"/>
                  </a:lnTo>
                  <a:lnTo>
                    <a:pt x="100" y="165"/>
                  </a:lnTo>
                  <a:lnTo>
                    <a:pt x="88" y="159"/>
                  </a:lnTo>
                  <a:lnTo>
                    <a:pt x="70" y="158"/>
                  </a:lnTo>
                  <a:lnTo>
                    <a:pt x="25" y="135"/>
                  </a:lnTo>
                  <a:lnTo>
                    <a:pt x="15" y="133"/>
                  </a:lnTo>
                  <a:lnTo>
                    <a:pt x="0" y="124"/>
                  </a:lnTo>
                  <a:lnTo>
                    <a:pt x="0" y="113"/>
                  </a:lnTo>
                  <a:close/>
                </a:path>
              </a:pathLst>
            </a:custGeom>
            <a:solidFill>
              <a:srgbClr val="007F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2" name="Freeform 26">
              <a:extLst>
                <a:ext uri="{FF2B5EF4-FFF2-40B4-BE49-F238E27FC236}">
                  <a16:creationId xmlns:a16="http://schemas.microsoft.com/office/drawing/2014/main" id="{1D1E6CE5-CC5D-5609-BCBA-6B729B426AB9}"/>
                </a:ext>
              </a:extLst>
            </p:cNvPr>
            <p:cNvSpPr>
              <a:spLocks/>
            </p:cNvSpPr>
            <p:nvPr/>
          </p:nvSpPr>
          <p:spPr bwMode="auto">
            <a:xfrm>
              <a:off x="2633" y="2756"/>
              <a:ext cx="122" cy="83"/>
            </a:xfrm>
            <a:custGeom>
              <a:avLst/>
              <a:gdLst>
                <a:gd name="T0" fmla="*/ 0 w 122"/>
                <a:gd name="T1" fmla="*/ 83 h 83"/>
                <a:gd name="T2" fmla="*/ 8 w 122"/>
                <a:gd name="T3" fmla="*/ 75 h 83"/>
                <a:gd name="T4" fmla="*/ 18 w 122"/>
                <a:gd name="T5" fmla="*/ 54 h 83"/>
                <a:gd name="T6" fmla="*/ 23 w 122"/>
                <a:gd name="T7" fmla="*/ 58 h 83"/>
                <a:gd name="T8" fmla="*/ 30 w 122"/>
                <a:gd name="T9" fmla="*/ 60 h 83"/>
                <a:gd name="T10" fmla="*/ 48 w 122"/>
                <a:gd name="T11" fmla="*/ 31 h 83"/>
                <a:gd name="T12" fmla="*/ 48 w 122"/>
                <a:gd name="T13" fmla="*/ 23 h 83"/>
                <a:gd name="T14" fmla="*/ 35 w 122"/>
                <a:gd name="T15" fmla="*/ 23 h 83"/>
                <a:gd name="T16" fmla="*/ 40 w 122"/>
                <a:gd name="T17" fmla="*/ 15 h 83"/>
                <a:gd name="T18" fmla="*/ 47 w 122"/>
                <a:gd name="T19" fmla="*/ 10 h 83"/>
                <a:gd name="T20" fmla="*/ 52 w 122"/>
                <a:gd name="T21" fmla="*/ 7 h 83"/>
                <a:gd name="T22" fmla="*/ 58 w 122"/>
                <a:gd name="T23" fmla="*/ 4 h 83"/>
                <a:gd name="T24" fmla="*/ 64 w 122"/>
                <a:gd name="T25" fmla="*/ 2 h 83"/>
                <a:gd name="T26" fmla="*/ 70 w 122"/>
                <a:gd name="T27" fmla="*/ 2 h 83"/>
                <a:gd name="T28" fmla="*/ 76 w 122"/>
                <a:gd name="T29" fmla="*/ 1 h 83"/>
                <a:gd name="T30" fmla="*/ 83 w 122"/>
                <a:gd name="T31" fmla="*/ 0 h 83"/>
                <a:gd name="T32" fmla="*/ 108 w 122"/>
                <a:gd name="T33" fmla="*/ 14 h 83"/>
                <a:gd name="T34" fmla="*/ 114 w 122"/>
                <a:gd name="T35" fmla="*/ 25 h 83"/>
                <a:gd name="T36" fmla="*/ 122 w 122"/>
                <a:gd name="T37" fmla="*/ 63 h 83"/>
                <a:gd name="T38" fmla="*/ 92 w 122"/>
                <a:gd name="T39" fmla="*/ 65 h 83"/>
                <a:gd name="T40" fmla="*/ 38 w 122"/>
                <a:gd name="T41" fmla="*/ 69 h 83"/>
                <a:gd name="T42" fmla="*/ 0 w 122"/>
                <a:gd name="T43" fmla="*/ 83 h 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2"/>
                <a:gd name="T67" fmla="*/ 0 h 83"/>
                <a:gd name="T68" fmla="*/ 122 w 122"/>
                <a:gd name="T69" fmla="*/ 83 h 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2" h="83">
                  <a:moveTo>
                    <a:pt x="0" y="83"/>
                  </a:moveTo>
                  <a:lnTo>
                    <a:pt x="8" y="75"/>
                  </a:lnTo>
                  <a:lnTo>
                    <a:pt x="18" y="54"/>
                  </a:lnTo>
                  <a:lnTo>
                    <a:pt x="23" y="58"/>
                  </a:lnTo>
                  <a:lnTo>
                    <a:pt x="30" y="60"/>
                  </a:lnTo>
                  <a:lnTo>
                    <a:pt x="48" y="31"/>
                  </a:lnTo>
                  <a:lnTo>
                    <a:pt x="48" y="23"/>
                  </a:lnTo>
                  <a:lnTo>
                    <a:pt x="35" y="23"/>
                  </a:lnTo>
                  <a:lnTo>
                    <a:pt x="40" y="15"/>
                  </a:lnTo>
                  <a:lnTo>
                    <a:pt x="47" y="10"/>
                  </a:lnTo>
                  <a:lnTo>
                    <a:pt x="52" y="7"/>
                  </a:lnTo>
                  <a:lnTo>
                    <a:pt x="58" y="4"/>
                  </a:lnTo>
                  <a:lnTo>
                    <a:pt x="64" y="2"/>
                  </a:lnTo>
                  <a:lnTo>
                    <a:pt x="70" y="2"/>
                  </a:lnTo>
                  <a:lnTo>
                    <a:pt x="76" y="1"/>
                  </a:lnTo>
                  <a:lnTo>
                    <a:pt x="83" y="0"/>
                  </a:lnTo>
                  <a:lnTo>
                    <a:pt x="108" y="14"/>
                  </a:lnTo>
                  <a:lnTo>
                    <a:pt x="114" y="25"/>
                  </a:lnTo>
                  <a:lnTo>
                    <a:pt x="122" y="63"/>
                  </a:lnTo>
                  <a:lnTo>
                    <a:pt x="92" y="65"/>
                  </a:lnTo>
                  <a:lnTo>
                    <a:pt x="38" y="69"/>
                  </a:lnTo>
                  <a:lnTo>
                    <a:pt x="0" y="8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3" name="Freeform 27">
              <a:extLst>
                <a:ext uri="{FF2B5EF4-FFF2-40B4-BE49-F238E27FC236}">
                  <a16:creationId xmlns:a16="http://schemas.microsoft.com/office/drawing/2014/main" id="{DC836B27-BA9B-D8D6-8129-CC7E7E399AE4}"/>
                </a:ext>
              </a:extLst>
            </p:cNvPr>
            <p:cNvSpPr>
              <a:spLocks/>
            </p:cNvSpPr>
            <p:nvPr/>
          </p:nvSpPr>
          <p:spPr bwMode="auto">
            <a:xfrm>
              <a:off x="2656" y="2837"/>
              <a:ext cx="113" cy="94"/>
            </a:xfrm>
            <a:custGeom>
              <a:avLst/>
              <a:gdLst>
                <a:gd name="T0" fmla="*/ 0 w 113"/>
                <a:gd name="T1" fmla="*/ 32 h 94"/>
                <a:gd name="T2" fmla="*/ 1 w 113"/>
                <a:gd name="T3" fmla="*/ 31 h 94"/>
                <a:gd name="T4" fmla="*/ 9 w 113"/>
                <a:gd name="T5" fmla="*/ 20 h 94"/>
                <a:gd name="T6" fmla="*/ 9 w 113"/>
                <a:gd name="T7" fmla="*/ 9 h 94"/>
                <a:gd name="T8" fmla="*/ 19 w 113"/>
                <a:gd name="T9" fmla="*/ 4 h 94"/>
                <a:gd name="T10" fmla="*/ 37 w 113"/>
                <a:gd name="T11" fmla="*/ 0 h 94"/>
                <a:gd name="T12" fmla="*/ 50 w 113"/>
                <a:gd name="T13" fmla="*/ 6 h 94"/>
                <a:gd name="T14" fmla="*/ 51 w 113"/>
                <a:gd name="T15" fmla="*/ 13 h 94"/>
                <a:gd name="T16" fmla="*/ 55 w 113"/>
                <a:gd name="T17" fmla="*/ 26 h 94"/>
                <a:gd name="T18" fmla="*/ 72 w 113"/>
                <a:gd name="T19" fmla="*/ 26 h 94"/>
                <a:gd name="T20" fmla="*/ 79 w 113"/>
                <a:gd name="T21" fmla="*/ 9 h 94"/>
                <a:gd name="T22" fmla="*/ 91 w 113"/>
                <a:gd name="T23" fmla="*/ 19 h 94"/>
                <a:gd name="T24" fmla="*/ 97 w 113"/>
                <a:gd name="T25" fmla="*/ 48 h 94"/>
                <a:gd name="T26" fmla="*/ 101 w 113"/>
                <a:gd name="T27" fmla="*/ 58 h 94"/>
                <a:gd name="T28" fmla="*/ 113 w 113"/>
                <a:gd name="T29" fmla="*/ 69 h 94"/>
                <a:gd name="T30" fmla="*/ 109 w 113"/>
                <a:gd name="T31" fmla="*/ 76 h 94"/>
                <a:gd name="T32" fmla="*/ 103 w 113"/>
                <a:gd name="T33" fmla="*/ 83 h 94"/>
                <a:gd name="T34" fmla="*/ 98 w 113"/>
                <a:gd name="T35" fmla="*/ 87 h 94"/>
                <a:gd name="T36" fmla="*/ 92 w 113"/>
                <a:gd name="T37" fmla="*/ 90 h 94"/>
                <a:gd name="T38" fmla="*/ 86 w 113"/>
                <a:gd name="T39" fmla="*/ 92 h 94"/>
                <a:gd name="T40" fmla="*/ 79 w 113"/>
                <a:gd name="T41" fmla="*/ 93 h 94"/>
                <a:gd name="T42" fmla="*/ 73 w 113"/>
                <a:gd name="T43" fmla="*/ 94 h 94"/>
                <a:gd name="T44" fmla="*/ 67 w 113"/>
                <a:gd name="T45" fmla="*/ 94 h 94"/>
                <a:gd name="T46" fmla="*/ 80 w 113"/>
                <a:gd name="T47" fmla="*/ 60 h 94"/>
                <a:gd name="T48" fmla="*/ 79 w 113"/>
                <a:gd name="T49" fmla="*/ 57 h 94"/>
                <a:gd name="T50" fmla="*/ 75 w 113"/>
                <a:gd name="T51" fmla="*/ 52 h 94"/>
                <a:gd name="T52" fmla="*/ 69 w 113"/>
                <a:gd name="T53" fmla="*/ 52 h 94"/>
                <a:gd name="T54" fmla="*/ 50 w 113"/>
                <a:gd name="T55" fmla="*/ 79 h 94"/>
                <a:gd name="T56" fmla="*/ 37 w 113"/>
                <a:gd name="T57" fmla="*/ 80 h 94"/>
                <a:gd name="T58" fmla="*/ 29 w 113"/>
                <a:gd name="T59" fmla="*/ 82 h 94"/>
                <a:gd name="T60" fmla="*/ 15 w 113"/>
                <a:gd name="T61" fmla="*/ 69 h 94"/>
                <a:gd name="T62" fmla="*/ 0 w 113"/>
                <a:gd name="T63" fmla="*/ 47 h 94"/>
                <a:gd name="T64" fmla="*/ 0 w 113"/>
                <a:gd name="T65" fmla="*/ 32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94"/>
                <a:gd name="T101" fmla="*/ 113 w 113"/>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94">
                  <a:moveTo>
                    <a:pt x="0" y="32"/>
                  </a:moveTo>
                  <a:lnTo>
                    <a:pt x="1" y="31"/>
                  </a:lnTo>
                  <a:lnTo>
                    <a:pt x="9" y="20"/>
                  </a:lnTo>
                  <a:lnTo>
                    <a:pt x="9" y="9"/>
                  </a:lnTo>
                  <a:lnTo>
                    <a:pt x="19" y="4"/>
                  </a:lnTo>
                  <a:lnTo>
                    <a:pt x="37" y="0"/>
                  </a:lnTo>
                  <a:lnTo>
                    <a:pt x="50" y="6"/>
                  </a:lnTo>
                  <a:lnTo>
                    <a:pt x="51" y="13"/>
                  </a:lnTo>
                  <a:lnTo>
                    <a:pt x="55" y="26"/>
                  </a:lnTo>
                  <a:lnTo>
                    <a:pt x="72" y="26"/>
                  </a:lnTo>
                  <a:lnTo>
                    <a:pt x="79" y="9"/>
                  </a:lnTo>
                  <a:lnTo>
                    <a:pt x="91" y="19"/>
                  </a:lnTo>
                  <a:lnTo>
                    <a:pt x="97" y="48"/>
                  </a:lnTo>
                  <a:lnTo>
                    <a:pt x="101" y="58"/>
                  </a:lnTo>
                  <a:lnTo>
                    <a:pt x="113" y="69"/>
                  </a:lnTo>
                  <a:lnTo>
                    <a:pt x="109" y="76"/>
                  </a:lnTo>
                  <a:lnTo>
                    <a:pt x="103" y="83"/>
                  </a:lnTo>
                  <a:lnTo>
                    <a:pt x="98" y="87"/>
                  </a:lnTo>
                  <a:lnTo>
                    <a:pt x="92" y="90"/>
                  </a:lnTo>
                  <a:lnTo>
                    <a:pt x="86" y="92"/>
                  </a:lnTo>
                  <a:lnTo>
                    <a:pt x="79" y="93"/>
                  </a:lnTo>
                  <a:lnTo>
                    <a:pt x="73" y="94"/>
                  </a:lnTo>
                  <a:lnTo>
                    <a:pt x="67" y="94"/>
                  </a:lnTo>
                  <a:lnTo>
                    <a:pt x="80" y="60"/>
                  </a:lnTo>
                  <a:lnTo>
                    <a:pt x="79" y="57"/>
                  </a:lnTo>
                  <a:lnTo>
                    <a:pt x="75" y="52"/>
                  </a:lnTo>
                  <a:lnTo>
                    <a:pt x="69" y="52"/>
                  </a:lnTo>
                  <a:lnTo>
                    <a:pt x="50" y="79"/>
                  </a:lnTo>
                  <a:lnTo>
                    <a:pt x="37" y="80"/>
                  </a:lnTo>
                  <a:lnTo>
                    <a:pt x="29" y="82"/>
                  </a:lnTo>
                  <a:lnTo>
                    <a:pt x="15" y="69"/>
                  </a:lnTo>
                  <a:lnTo>
                    <a:pt x="0" y="47"/>
                  </a:lnTo>
                  <a:lnTo>
                    <a:pt x="0" y="32"/>
                  </a:lnTo>
                  <a:close/>
                </a:path>
              </a:pathLst>
            </a:custGeom>
            <a:solidFill>
              <a:srgbClr val="A554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4" name="Freeform 28">
              <a:extLst>
                <a:ext uri="{FF2B5EF4-FFF2-40B4-BE49-F238E27FC236}">
                  <a16:creationId xmlns:a16="http://schemas.microsoft.com/office/drawing/2014/main" id="{F90434F6-8988-E9AC-C2B9-7E6DD221F766}"/>
                </a:ext>
              </a:extLst>
            </p:cNvPr>
            <p:cNvSpPr>
              <a:spLocks/>
            </p:cNvSpPr>
            <p:nvPr/>
          </p:nvSpPr>
          <p:spPr bwMode="auto">
            <a:xfrm>
              <a:off x="2668" y="2846"/>
              <a:ext cx="38" cy="23"/>
            </a:xfrm>
            <a:custGeom>
              <a:avLst/>
              <a:gdLst>
                <a:gd name="T0" fmla="*/ 1 w 38"/>
                <a:gd name="T1" fmla="*/ 10 h 23"/>
                <a:gd name="T2" fmla="*/ 8 w 38"/>
                <a:gd name="T3" fmla="*/ 0 h 23"/>
                <a:gd name="T4" fmla="*/ 29 w 38"/>
                <a:gd name="T5" fmla="*/ 0 h 23"/>
                <a:gd name="T6" fmla="*/ 38 w 38"/>
                <a:gd name="T7" fmla="*/ 5 h 23"/>
                <a:gd name="T8" fmla="*/ 33 w 38"/>
                <a:gd name="T9" fmla="*/ 17 h 23"/>
                <a:gd name="T10" fmla="*/ 20 w 38"/>
                <a:gd name="T11" fmla="*/ 17 h 23"/>
                <a:gd name="T12" fmla="*/ 15 w 38"/>
                <a:gd name="T13" fmla="*/ 22 h 23"/>
                <a:gd name="T14" fmla="*/ 10 w 38"/>
                <a:gd name="T15" fmla="*/ 23 h 23"/>
                <a:gd name="T16" fmla="*/ 0 w 38"/>
                <a:gd name="T17" fmla="*/ 19 h 23"/>
                <a:gd name="T18" fmla="*/ 1 w 38"/>
                <a:gd name="T19" fmla="*/ 1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23"/>
                <a:gd name="T32" fmla="*/ 38 w 38"/>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23">
                  <a:moveTo>
                    <a:pt x="1" y="10"/>
                  </a:moveTo>
                  <a:lnTo>
                    <a:pt x="8" y="0"/>
                  </a:lnTo>
                  <a:lnTo>
                    <a:pt x="29" y="0"/>
                  </a:lnTo>
                  <a:lnTo>
                    <a:pt x="38" y="5"/>
                  </a:lnTo>
                  <a:lnTo>
                    <a:pt x="33" y="17"/>
                  </a:lnTo>
                  <a:lnTo>
                    <a:pt x="20" y="17"/>
                  </a:lnTo>
                  <a:lnTo>
                    <a:pt x="15" y="22"/>
                  </a:lnTo>
                  <a:lnTo>
                    <a:pt x="10" y="23"/>
                  </a:lnTo>
                  <a:lnTo>
                    <a:pt x="0" y="19"/>
                  </a:lnTo>
                  <a:lnTo>
                    <a:pt x="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5" name="Freeform 29">
              <a:extLst>
                <a:ext uri="{FF2B5EF4-FFF2-40B4-BE49-F238E27FC236}">
                  <a16:creationId xmlns:a16="http://schemas.microsoft.com/office/drawing/2014/main" id="{098C4C70-33A3-E3D2-7506-33CA5BB8794F}"/>
                </a:ext>
              </a:extLst>
            </p:cNvPr>
            <p:cNvSpPr>
              <a:spLocks/>
            </p:cNvSpPr>
            <p:nvPr/>
          </p:nvSpPr>
          <p:spPr bwMode="auto">
            <a:xfrm>
              <a:off x="2678" y="3080"/>
              <a:ext cx="65" cy="95"/>
            </a:xfrm>
            <a:custGeom>
              <a:avLst/>
              <a:gdLst>
                <a:gd name="T0" fmla="*/ 0 w 65"/>
                <a:gd name="T1" fmla="*/ 35 h 95"/>
                <a:gd name="T2" fmla="*/ 0 w 65"/>
                <a:gd name="T3" fmla="*/ 16 h 95"/>
                <a:gd name="T4" fmla="*/ 45 w 65"/>
                <a:gd name="T5" fmla="*/ 0 h 95"/>
                <a:gd name="T6" fmla="*/ 47 w 65"/>
                <a:gd name="T7" fmla="*/ 8 h 95"/>
                <a:gd name="T8" fmla="*/ 50 w 65"/>
                <a:gd name="T9" fmla="*/ 22 h 95"/>
                <a:gd name="T10" fmla="*/ 65 w 65"/>
                <a:gd name="T11" fmla="*/ 26 h 95"/>
                <a:gd name="T12" fmla="*/ 65 w 65"/>
                <a:gd name="T13" fmla="*/ 37 h 95"/>
                <a:gd name="T14" fmla="*/ 47 w 65"/>
                <a:gd name="T15" fmla="*/ 39 h 95"/>
                <a:gd name="T16" fmla="*/ 43 w 65"/>
                <a:gd name="T17" fmla="*/ 95 h 95"/>
                <a:gd name="T18" fmla="*/ 38 w 65"/>
                <a:gd name="T19" fmla="*/ 79 h 95"/>
                <a:gd name="T20" fmla="*/ 28 w 65"/>
                <a:gd name="T21" fmla="*/ 76 h 95"/>
                <a:gd name="T22" fmla="*/ 25 w 65"/>
                <a:gd name="T23" fmla="*/ 84 h 95"/>
                <a:gd name="T24" fmla="*/ 17 w 65"/>
                <a:gd name="T25" fmla="*/ 75 h 95"/>
                <a:gd name="T26" fmla="*/ 10 w 65"/>
                <a:gd name="T27" fmla="*/ 69 h 95"/>
                <a:gd name="T28" fmla="*/ 0 w 65"/>
                <a:gd name="T29" fmla="*/ 64 h 95"/>
                <a:gd name="T30" fmla="*/ 0 w 65"/>
                <a:gd name="T31" fmla="*/ 35 h 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95"/>
                <a:gd name="T50" fmla="*/ 65 w 65"/>
                <a:gd name="T51" fmla="*/ 95 h 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95">
                  <a:moveTo>
                    <a:pt x="0" y="35"/>
                  </a:moveTo>
                  <a:lnTo>
                    <a:pt x="0" y="16"/>
                  </a:lnTo>
                  <a:lnTo>
                    <a:pt x="45" y="0"/>
                  </a:lnTo>
                  <a:lnTo>
                    <a:pt x="47" y="8"/>
                  </a:lnTo>
                  <a:lnTo>
                    <a:pt x="50" y="22"/>
                  </a:lnTo>
                  <a:lnTo>
                    <a:pt x="65" y="26"/>
                  </a:lnTo>
                  <a:lnTo>
                    <a:pt x="65" y="37"/>
                  </a:lnTo>
                  <a:lnTo>
                    <a:pt x="47" y="39"/>
                  </a:lnTo>
                  <a:lnTo>
                    <a:pt x="43" y="95"/>
                  </a:lnTo>
                  <a:lnTo>
                    <a:pt x="38" y="79"/>
                  </a:lnTo>
                  <a:lnTo>
                    <a:pt x="28" y="76"/>
                  </a:lnTo>
                  <a:lnTo>
                    <a:pt x="25" y="84"/>
                  </a:lnTo>
                  <a:lnTo>
                    <a:pt x="17" y="75"/>
                  </a:lnTo>
                  <a:lnTo>
                    <a:pt x="10" y="69"/>
                  </a:lnTo>
                  <a:lnTo>
                    <a:pt x="0" y="64"/>
                  </a:lnTo>
                  <a:lnTo>
                    <a:pt x="0" y="35"/>
                  </a:lnTo>
                  <a:close/>
                </a:path>
              </a:pathLst>
            </a:custGeom>
            <a:solidFill>
              <a:srgbClr val="A554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6" name="Freeform 30">
              <a:extLst>
                <a:ext uri="{FF2B5EF4-FFF2-40B4-BE49-F238E27FC236}">
                  <a16:creationId xmlns:a16="http://schemas.microsoft.com/office/drawing/2014/main" id="{92E6074F-63E9-EDC1-1C7E-FEBD3A3104BA}"/>
                </a:ext>
              </a:extLst>
            </p:cNvPr>
            <p:cNvSpPr>
              <a:spLocks/>
            </p:cNvSpPr>
            <p:nvPr/>
          </p:nvSpPr>
          <p:spPr bwMode="auto">
            <a:xfrm>
              <a:off x="2688" y="2767"/>
              <a:ext cx="21" cy="44"/>
            </a:xfrm>
            <a:custGeom>
              <a:avLst/>
              <a:gdLst>
                <a:gd name="T0" fmla="*/ 0 w 21"/>
                <a:gd name="T1" fmla="*/ 23 h 44"/>
                <a:gd name="T2" fmla="*/ 10 w 21"/>
                <a:gd name="T3" fmla="*/ 0 h 44"/>
                <a:gd name="T4" fmla="*/ 21 w 21"/>
                <a:gd name="T5" fmla="*/ 7 h 44"/>
                <a:gd name="T6" fmla="*/ 15 w 21"/>
                <a:gd name="T7" fmla="*/ 29 h 44"/>
                <a:gd name="T8" fmla="*/ 13 w 21"/>
                <a:gd name="T9" fmla="*/ 44 h 44"/>
                <a:gd name="T10" fmla="*/ 0 w 21"/>
                <a:gd name="T11" fmla="*/ 43 h 44"/>
                <a:gd name="T12" fmla="*/ 0 w 21"/>
                <a:gd name="T13" fmla="*/ 23 h 44"/>
                <a:gd name="T14" fmla="*/ 0 60000 65536"/>
                <a:gd name="T15" fmla="*/ 0 60000 65536"/>
                <a:gd name="T16" fmla="*/ 0 60000 65536"/>
                <a:gd name="T17" fmla="*/ 0 60000 65536"/>
                <a:gd name="T18" fmla="*/ 0 60000 65536"/>
                <a:gd name="T19" fmla="*/ 0 60000 65536"/>
                <a:gd name="T20" fmla="*/ 0 60000 65536"/>
                <a:gd name="T21" fmla="*/ 0 w 21"/>
                <a:gd name="T22" fmla="*/ 0 h 44"/>
                <a:gd name="T23" fmla="*/ 21 w 21"/>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4">
                  <a:moveTo>
                    <a:pt x="0" y="23"/>
                  </a:moveTo>
                  <a:lnTo>
                    <a:pt x="10" y="0"/>
                  </a:lnTo>
                  <a:lnTo>
                    <a:pt x="21" y="7"/>
                  </a:lnTo>
                  <a:lnTo>
                    <a:pt x="15" y="29"/>
                  </a:lnTo>
                  <a:lnTo>
                    <a:pt x="13" y="44"/>
                  </a:lnTo>
                  <a:lnTo>
                    <a:pt x="0" y="4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7" name="Freeform 31">
              <a:extLst>
                <a:ext uri="{FF2B5EF4-FFF2-40B4-BE49-F238E27FC236}">
                  <a16:creationId xmlns:a16="http://schemas.microsoft.com/office/drawing/2014/main" id="{BD3976DE-CF54-64C2-5880-FBCE58C545BE}"/>
                </a:ext>
              </a:extLst>
            </p:cNvPr>
            <p:cNvSpPr>
              <a:spLocks/>
            </p:cNvSpPr>
            <p:nvPr/>
          </p:nvSpPr>
          <p:spPr bwMode="auto">
            <a:xfrm>
              <a:off x="2716" y="2775"/>
              <a:ext cx="15" cy="32"/>
            </a:xfrm>
            <a:custGeom>
              <a:avLst/>
              <a:gdLst>
                <a:gd name="T0" fmla="*/ 0 w 15"/>
                <a:gd name="T1" fmla="*/ 2 h 32"/>
                <a:gd name="T2" fmla="*/ 1 w 15"/>
                <a:gd name="T3" fmla="*/ 0 h 32"/>
                <a:gd name="T4" fmla="*/ 13 w 15"/>
                <a:gd name="T5" fmla="*/ 4 h 32"/>
                <a:gd name="T6" fmla="*/ 15 w 15"/>
                <a:gd name="T7" fmla="*/ 16 h 32"/>
                <a:gd name="T8" fmla="*/ 15 w 15"/>
                <a:gd name="T9" fmla="*/ 30 h 32"/>
                <a:gd name="T10" fmla="*/ 9 w 15"/>
                <a:gd name="T11" fmla="*/ 32 h 32"/>
                <a:gd name="T12" fmla="*/ 1 w 15"/>
                <a:gd name="T13" fmla="*/ 26 h 32"/>
                <a:gd name="T14" fmla="*/ 0 w 15"/>
                <a:gd name="T15" fmla="*/ 2 h 32"/>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2"/>
                <a:gd name="T26" fmla="*/ 15 w 15"/>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2">
                  <a:moveTo>
                    <a:pt x="0" y="2"/>
                  </a:moveTo>
                  <a:lnTo>
                    <a:pt x="1" y="0"/>
                  </a:lnTo>
                  <a:lnTo>
                    <a:pt x="13" y="4"/>
                  </a:lnTo>
                  <a:lnTo>
                    <a:pt x="15" y="16"/>
                  </a:lnTo>
                  <a:lnTo>
                    <a:pt x="15" y="30"/>
                  </a:lnTo>
                  <a:lnTo>
                    <a:pt x="9" y="32"/>
                  </a:lnTo>
                  <a:lnTo>
                    <a:pt x="1" y="26"/>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8" name="Freeform 32">
              <a:extLst>
                <a:ext uri="{FF2B5EF4-FFF2-40B4-BE49-F238E27FC236}">
                  <a16:creationId xmlns:a16="http://schemas.microsoft.com/office/drawing/2014/main" id="{93F958BB-6F98-A54F-0FC5-579450257D51}"/>
                </a:ext>
              </a:extLst>
            </p:cNvPr>
            <p:cNvSpPr>
              <a:spLocks/>
            </p:cNvSpPr>
            <p:nvPr/>
          </p:nvSpPr>
          <p:spPr bwMode="auto">
            <a:xfrm>
              <a:off x="2719" y="3192"/>
              <a:ext cx="398" cy="389"/>
            </a:xfrm>
            <a:custGeom>
              <a:avLst/>
              <a:gdLst>
                <a:gd name="T0" fmla="*/ 6 w 398"/>
                <a:gd name="T1" fmla="*/ 53 h 389"/>
                <a:gd name="T2" fmla="*/ 20 w 398"/>
                <a:gd name="T3" fmla="*/ 49 h 389"/>
                <a:gd name="T4" fmla="*/ 31 w 398"/>
                <a:gd name="T5" fmla="*/ 42 h 389"/>
                <a:gd name="T6" fmla="*/ 43 w 398"/>
                <a:gd name="T7" fmla="*/ 32 h 389"/>
                <a:gd name="T8" fmla="*/ 58 w 398"/>
                <a:gd name="T9" fmla="*/ 24 h 389"/>
                <a:gd name="T10" fmla="*/ 78 w 398"/>
                <a:gd name="T11" fmla="*/ 17 h 389"/>
                <a:gd name="T12" fmla="*/ 97 w 398"/>
                <a:gd name="T13" fmla="*/ 9 h 389"/>
                <a:gd name="T14" fmla="*/ 117 w 398"/>
                <a:gd name="T15" fmla="*/ 2 h 389"/>
                <a:gd name="T16" fmla="*/ 133 w 398"/>
                <a:gd name="T17" fmla="*/ 5 h 389"/>
                <a:gd name="T18" fmla="*/ 144 w 398"/>
                <a:gd name="T19" fmla="*/ 11 h 389"/>
                <a:gd name="T20" fmla="*/ 154 w 398"/>
                <a:gd name="T21" fmla="*/ 19 h 389"/>
                <a:gd name="T22" fmla="*/ 162 w 398"/>
                <a:gd name="T23" fmla="*/ 30 h 389"/>
                <a:gd name="T24" fmla="*/ 213 w 398"/>
                <a:gd name="T25" fmla="*/ 34 h 389"/>
                <a:gd name="T26" fmla="*/ 273 w 398"/>
                <a:gd name="T27" fmla="*/ 45 h 389"/>
                <a:gd name="T28" fmla="*/ 309 w 398"/>
                <a:gd name="T29" fmla="*/ 54 h 389"/>
                <a:gd name="T30" fmla="*/ 323 w 398"/>
                <a:gd name="T31" fmla="*/ 76 h 389"/>
                <a:gd name="T32" fmla="*/ 320 w 398"/>
                <a:gd name="T33" fmla="*/ 127 h 389"/>
                <a:gd name="T34" fmla="*/ 313 w 398"/>
                <a:gd name="T35" fmla="*/ 114 h 389"/>
                <a:gd name="T36" fmla="*/ 306 w 398"/>
                <a:gd name="T37" fmla="*/ 101 h 389"/>
                <a:gd name="T38" fmla="*/ 296 w 398"/>
                <a:gd name="T39" fmla="*/ 89 h 389"/>
                <a:gd name="T40" fmla="*/ 284 w 398"/>
                <a:gd name="T41" fmla="*/ 79 h 389"/>
                <a:gd name="T42" fmla="*/ 260 w 398"/>
                <a:gd name="T43" fmla="*/ 70 h 389"/>
                <a:gd name="T44" fmla="*/ 236 w 398"/>
                <a:gd name="T45" fmla="*/ 65 h 389"/>
                <a:gd name="T46" fmla="*/ 212 w 398"/>
                <a:gd name="T47" fmla="*/ 59 h 389"/>
                <a:gd name="T48" fmla="*/ 189 w 398"/>
                <a:gd name="T49" fmla="*/ 56 h 389"/>
                <a:gd name="T50" fmla="*/ 166 w 398"/>
                <a:gd name="T51" fmla="*/ 54 h 389"/>
                <a:gd name="T52" fmla="*/ 143 w 398"/>
                <a:gd name="T53" fmla="*/ 53 h 389"/>
                <a:gd name="T54" fmla="*/ 120 w 398"/>
                <a:gd name="T55" fmla="*/ 52 h 389"/>
                <a:gd name="T56" fmla="*/ 97 w 398"/>
                <a:gd name="T57" fmla="*/ 51 h 389"/>
                <a:gd name="T58" fmla="*/ 99 w 398"/>
                <a:gd name="T59" fmla="*/ 60 h 389"/>
                <a:gd name="T60" fmla="*/ 121 w 398"/>
                <a:gd name="T61" fmla="*/ 66 h 389"/>
                <a:gd name="T62" fmla="*/ 147 w 398"/>
                <a:gd name="T63" fmla="*/ 68 h 389"/>
                <a:gd name="T64" fmla="*/ 172 w 398"/>
                <a:gd name="T65" fmla="*/ 69 h 389"/>
                <a:gd name="T66" fmla="*/ 207 w 398"/>
                <a:gd name="T67" fmla="*/ 72 h 389"/>
                <a:gd name="T68" fmla="*/ 254 w 398"/>
                <a:gd name="T69" fmla="*/ 82 h 389"/>
                <a:gd name="T70" fmla="*/ 286 w 398"/>
                <a:gd name="T71" fmla="*/ 100 h 389"/>
                <a:gd name="T72" fmla="*/ 302 w 398"/>
                <a:gd name="T73" fmla="*/ 136 h 389"/>
                <a:gd name="T74" fmla="*/ 314 w 398"/>
                <a:gd name="T75" fmla="*/ 166 h 389"/>
                <a:gd name="T76" fmla="*/ 327 w 398"/>
                <a:gd name="T77" fmla="*/ 211 h 389"/>
                <a:gd name="T78" fmla="*/ 346 w 398"/>
                <a:gd name="T79" fmla="*/ 250 h 389"/>
                <a:gd name="T80" fmla="*/ 369 w 398"/>
                <a:gd name="T81" fmla="*/ 287 h 389"/>
                <a:gd name="T82" fmla="*/ 396 w 398"/>
                <a:gd name="T83" fmla="*/ 325 h 389"/>
                <a:gd name="T84" fmla="*/ 390 w 398"/>
                <a:gd name="T85" fmla="*/ 350 h 389"/>
                <a:gd name="T86" fmla="*/ 373 w 398"/>
                <a:gd name="T87" fmla="*/ 362 h 389"/>
                <a:gd name="T88" fmla="*/ 353 w 398"/>
                <a:gd name="T89" fmla="*/ 372 h 389"/>
                <a:gd name="T90" fmla="*/ 333 w 398"/>
                <a:gd name="T91" fmla="*/ 382 h 389"/>
                <a:gd name="T92" fmla="*/ 318 w 398"/>
                <a:gd name="T93" fmla="*/ 382 h 389"/>
                <a:gd name="T94" fmla="*/ 311 w 398"/>
                <a:gd name="T95" fmla="*/ 367 h 389"/>
                <a:gd name="T96" fmla="*/ 293 w 398"/>
                <a:gd name="T97" fmla="*/ 338 h 389"/>
                <a:gd name="T98" fmla="*/ 269 w 398"/>
                <a:gd name="T99" fmla="*/ 298 h 389"/>
                <a:gd name="T100" fmla="*/ 250 w 398"/>
                <a:gd name="T101" fmla="*/ 254 h 389"/>
                <a:gd name="T102" fmla="*/ 237 w 398"/>
                <a:gd name="T103" fmla="*/ 208 h 389"/>
                <a:gd name="T104" fmla="*/ 220 w 398"/>
                <a:gd name="T105" fmla="*/ 166 h 389"/>
                <a:gd name="T106" fmla="*/ 233 w 398"/>
                <a:gd name="T107" fmla="*/ 137 h 389"/>
                <a:gd name="T108" fmla="*/ 208 w 398"/>
                <a:gd name="T109" fmla="*/ 151 h 389"/>
                <a:gd name="T110" fmla="*/ 182 w 398"/>
                <a:gd name="T111" fmla="*/ 160 h 389"/>
                <a:gd name="T112" fmla="*/ 156 w 398"/>
                <a:gd name="T113" fmla="*/ 163 h 389"/>
                <a:gd name="T114" fmla="*/ 127 w 398"/>
                <a:gd name="T115" fmla="*/ 164 h 389"/>
                <a:gd name="T116" fmla="*/ 85 w 398"/>
                <a:gd name="T117" fmla="*/ 162 h 389"/>
                <a:gd name="T118" fmla="*/ 52 w 398"/>
                <a:gd name="T119" fmla="*/ 157 h 389"/>
                <a:gd name="T120" fmla="*/ 25 w 398"/>
                <a:gd name="T121" fmla="*/ 139 h 389"/>
                <a:gd name="T122" fmla="*/ 0 w 398"/>
                <a:gd name="T123" fmla="*/ 101 h 3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8"/>
                <a:gd name="T187" fmla="*/ 0 h 389"/>
                <a:gd name="T188" fmla="*/ 398 w 398"/>
                <a:gd name="T189" fmla="*/ 389 h 3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8" h="389">
                  <a:moveTo>
                    <a:pt x="0" y="53"/>
                  </a:moveTo>
                  <a:lnTo>
                    <a:pt x="6" y="53"/>
                  </a:lnTo>
                  <a:lnTo>
                    <a:pt x="13" y="52"/>
                  </a:lnTo>
                  <a:lnTo>
                    <a:pt x="20" y="49"/>
                  </a:lnTo>
                  <a:lnTo>
                    <a:pt x="25" y="46"/>
                  </a:lnTo>
                  <a:lnTo>
                    <a:pt x="31" y="42"/>
                  </a:lnTo>
                  <a:lnTo>
                    <a:pt x="37" y="37"/>
                  </a:lnTo>
                  <a:lnTo>
                    <a:pt x="43" y="32"/>
                  </a:lnTo>
                  <a:lnTo>
                    <a:pt x="48" y="28"/>
                  </a:lnTo>
                  <a:lnTo>
                    <a:pt x="58" y="24"/>
                  </a:lnTo>
                  <a:lnTo>
                    <a:pt x="68" y="21"/>
                  </a:lnTo>
                  <a:lnTo>
                    <a:pt x="78" y="17"/>
                  </a:lnTo>
                  <a:lnTo>
                    <a:pt x="87" y="12"/>
                  </a:lnTo>
                  <a:lnTo>
                    <a:pt x="97" y="9"/>
                  </a:lnTo>
                  <a:lnTo>
                    <a:pt x="107" y="6"/>
                  </a:lnTo>
                  <a:lnTo>
                    <a:pt x="117" y="2"/>
                  </a:lnTo>
                  <a:lnTo>
                    <a:pt x="127" y="0"/>
                  </a:lnTo>
                  <a:lnTo>
                    <a:pt x="133" y="5"/>
                  </a:lnTo>
                  <a:lnTo>
                    <a:pt x="139" y="8"/>
                  </a:lnTo>
                  <a:lnTo>
                    <a:pt x="144" y="11"/>
                  </a:lnTo>
                  <a:lnTo>
                    <a:pt x="150" y="14"/>
                  </a:lnTo>
                  <a:lnTo>
                    <a:pt x="154" y="19"/>
                  </a:lnTo>
                  <a:lnTo>
                    <a:pt x="158" y="24"/>
                  </a:lnTo>
                  <a:lnTo>
                    <a:pt x="162" y="30"/>
                  </a:lnTo>
                  <a:lnTo>
                    <a:pt x="164" y="36"/>
                  </a:lnTo>
                  <a:lnTo>
                    <a:pt x="213" y="34"/>
                  </a:lnTo>
                  <a:lnTo>
                    <a:pt x="247" y="41"/>
                  </a:lnTo>
                  <a:lnTo>
                    <a:pt x="273" y="45"/>
                  </a:lnTo>
                  <a:lnTo>
                    <a:pt x="294" y="48"/>
                  </a:lnTo>
                  <a:lnTo>
                    <a:pt x="309" y="54"/>
                  </a:lnTo>
                  <a:lnTo>
                    <a:pt x="318" y="63"/>
                  </a:lnTo>
                  <a:lnTo>
                    <a:pt x="323" y="76"/>
                  </a:lnTo>
                  <a:lnTo>
                    <a:pt x="323" y="98"/>
                  </a:lnTo>
                  <a:lnTo>
                    <a:pt x="320" y="127"/>
                  </a:lnTo>
                  <a:lnTo>
                    <a:pt x="317" y="121"/>
                  </a:lnTo>
                  <a:lnTo>
                    <a:pt x="313" y="114"/>
                  </a:lnTo>
                  <a:lnTo>
                    <a:pt x="309" y="107"/>
                  </a:lnTo>
                  <a:lnTo>
                    <a:pt x="306" y="101"/>
                  </a:lnTo>
                  <a:lnTo>
                    <a:pt x="302" y="94"/>
                  </a:lnTo>
                  <a:lnTo>
                    <a:pt x="296" y="89"/>
                  </a:lnTo>
                  <a:lnTo>
                    <a:pt x="291" y="83"/>
                  </a:lnTo>
                  <a:lnTo>
                    <a:pt x="284" y="79"/>
                  </a:lnTo>
                  <a:lnTo>
                    <a:pt x="272" y="75"/>
                  </a:lnTo>
                  <a:lnTo>
                    <a:pt x="260" y="70"/>
                  </a:lnTo>
                  <a:lnTo>
                    <a:pt x="248" y="67"/>
                  </a:lnTo>
                  <a:lnTo>
                    <a:pt x="236" y="65"/>
                  </a:lnTo>
                  <a:lnTo>
                    <a:pt x="224" y="61"/>
                  </a:lnTo>
                  <a:lnTo>
                    <a:pt x="212" y="59"/>
                  </a:lnTo>
                  <a:lnTo>
                    <a:pt x="201" y="58"/>
                  </a:lnTo>
                  <a:lnTo>
                    <a:pt x="189" y="56"/>
                  </a:lnTo>
                  <a:lnTo>
                    <a:pt x="177" y="55"/>
                  </a:lnTo>
                  <a:lnTo>
                    <a:pt x="166" y="54"/>
                  </a:lnTo>
                  <a:lnTo>
                    <a:pt x="154" y="54"/>
                  </a:lnTo>
                  <a:lnTo>
                    <a:pt x="143" y="53"/>
                  </a:lnTo>
                  <a:lnTo>
                    <a:pt x="131" y="53"/>
                  </a:lnTo>
                  <a:lnTo>
                    <a:pt x="120" y="52"/>
                  </a:lnTo>
                  <a:lnTo>
                    <a:pt x="108" y="52"/>
                  </a:lnTo>
                  <a:lnTo>
                    <a:pt x="97" y="51"/>
                  </a:lnTo>
                  <a:lnTo>
                    <a:pt x="93" y="57"/>
                  </a:lnTo>
                  <a:lnTo>
                    <a:pt x="99" y="60"/>
                  </a:lnTo>
                  <a:lnTo>
                    <a:pt x="109" y="64"/>
                  </a:lnTo>
                  <a:lnTo>
                    <a:pt x="121" y="66"/>
                  </a:lnTo>
                  <a:lnTo>
                    <a:pt x="134" y="67"/>
                  </a:lnTo>
                  <a:lnTo>
                    <a:pt x="147" y="68"/>
                  </a:lnTo>
                  <a:lnTo>
                    <a:pt x="160" y="68"/>
                  </a:lnTo>
                  <a:lnTo>
                    <a:pt x="172" y="69"/>
                  </a:lnTo>
                  <a:lnTo>
                    <a:pt x="180" y="69"/>
                  </a:lnTo>
                  <a:lnTo>
                    <a:pt x="207" y="72"/>
                  </a:lnTo>
                  <a:lnTo>
                    <a:pt x="232" y="77"/>
                  </a:lnTo>
                  <a:lnTo>
                    <a:pt x="254" y="82"/>
                  </a:lnTo>
                  <a:lnTo>
                    <a:pt x="272" y="89"/>
                  </a:lnTo>
                  <a:lnTo>
                    <a:pt x="286" y="100"/>
                  </a:lnTo>
                  <a:lnTo>
                    <a:pt x="297" y="115"/>
                  </a:lnTo>
                  <a:lnTo>
                    <a:pt x="302" y="136"/>
                  </a:lnTo>
                  <a:lnTo>
                    <a:pt x="301" y="163"/>
                  </a:lnTo>
                  <a:lnTo>
                    <a:pt x="314" y="166"/>
                  </a:lnTo>
                  <a:lnTo>
                    <a:pt x="320" y="189"/>
                  </a:lnTo>
                  <a:lnTo>
                    <a:pt x="327" y="211"/>
                  </a:lnTo>
                  <a:lnTo>
                    <a:pt x="336" y="231"/>
                  </a:lnTo>
                  <a:lnTo>
                    <a:pt x="346" y="250"/>
                  </a:lnTo>
                  <a:lnTo>
                    <a:pt x="357" y="268"/>
                  </a:lnTo>
                  <a:lnTo>
                    <a:pt x="369" y="287"/>
                  </a:lnTo>
                  <a:lnTo>
                    <a:pt x="383" y="305"/>
                  </a:lnTo>
                  <a:lnTo>
                    <a:pt x="396" y="325"/>
                  </a:lnTo>
                  <a:lnTo>
                    <a:pt x="398" y="341"/>
                  </a:lnTo>
                  <a:lnTo>
                    <a:pt x="390" y="350"/>
                  </a:lnTo>
                  <a:lnTo>
                    <a:pt x="381" y="357"/>
                  </a:lnTo>
                  <a:lnTo>
                    <a:pt x="373" y="362"/>
                  </a:lnTo>
                  <a:lnTo>
                    <a:pt x="363" y="367"/>
                  </a:lnTo>
                  <a:lnTo>
                    <a:pt x="353" y="372"/>
                  </a:lnTo>
                  <a:lnTo>
                    <a:pt x="343" y="376"/>
                  </a:lnTo>
                  <a:lnTo>
                    <a:pt x="333" y="382"/>
                  </a:lnTo>
                  <a:lnTo>
                    <a:pt x="323" y="389"/>
                  </a:lnTo>
                  <a:lnTo>
                    <a:pt x="318" y="382"/>
                  </a:lnTo>
                  <a:lnTo>
                    <a:pt x="314" y="374"/>
                  </a:lnTo>
                  <a:lnTo>
                    <a:pt x="311" y="367"/>
                  </a:lnTo>
                  <a:lnTo>
                    <a:pt x="307" y="358"/>
                  </a:lnTo>
                  <a:lnTo>
                    <a:pt x="293" y="338"/>
                  </a:lnTo>
                  <a:lnTo>
                    <a:pt x="280" y="318"/>
                  </a:lnTo>
                  <a:lnTo>
                    <a:pt x="269" y="298"/>
                  </a:lnTo>
                  <a:lnTo>
                    <a:pt x="259" y="276"/>
                  </a:lnTo>
                  <a:lnTo>
                    <a:pt x="250" y="254"/>
                  </a:lnTo>
                  <a:lnTo>
                    <a:pt x="244" y="232"/>
                  </a:lnTo>
                  <a:lnTo>
                    <a:pt x="237" y="208"/>
                  </a:lnTo>
                  <a:lnTo>
                    <a:pt x="233" y="184"/>
                  </a:lnTo>
                  <a:lnTo>
                    <a:pt x="220" y="166"/>
                  </a:lnTo>
                  <a:lnTo>
                    <a:pt x="237" y="140"/>
                  </a:lnTo>
                  <a:lnTo>
                    <a:pt x="233" y="137"/>
                  </a:lnTo>
                  <a:lnTo>
                    <a:pt x="220" y="145"/>
                  </a:lnTo>
                  <a:lnTo>
                    <a:pt x="208" y="151"/>
                  </a:lnTo>
                  <a:lnTo>
                    <a:pt x="196" y="157"/>
                  </a:lnTo>
                  <a:lnTo>
                    <a:pt x="182" y="160"/>
                  </a:lnTo>
                  <a:lnTo>
                    <a:pt x="169" y="162"/>
                  </a:lnTo>
                  <a:lnTo>
                    <a:pt x="156" y="163"/>
                  </a:lnTo>
                  <a:lnTo>
                    <a:pt x="142" y="164"/>
                  </a:lnTo>
                  <a:lnTo>
                    <a:pt x="127" y="164"/>
                  </a:lnTo>
                  <a:lnTo>
                    <a:pt x="105" y="163"/>
                  </a:lnTo>
                  <a:lnTo>
                    <a:pt x="85" y="162"/>
                  </a:lnTo>
                  <a:lnTo>
                    <a:pt x="68" y="160"/>
                  </a:lnTo>
                  <a:lnTo>
                    <a:pt x="52" y="157"/>
                  </a:lnTo>
                  <a:lnTo>
                    <a:pt x="38" y="150"/>
                  </a:lnTo>
                  <a:lnTo>
                    <a:pt x="25" y="139"/>
                  </a:lnTo>
                  <a:lnTo>
                    <a:pt x="12" y="124"/>
                  </a:lnTo>
                  <a:lnTo>
                    <a:pt x="0" y="101"/>
                  </a:lnTo>
                  <a:lnTo>
                    <a:pt x="0" y="53"/>
                  </a:lnTo>
                  <a:close/>
                </a:path>
              </a:pathLst>
            </a:custGeom>
            <a:solidFill>
              <a:srgbClr val="B2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9" name="Freeform 33">
              <a:extLst>
                <a:ext uri="{FF2B5EF4-FFF2-40B4-BE49-F238E27FC236}">
                  <a16:creationId xmlns:a16="http://schemas.microsoft.com/office/drawing/2014/main" id="{C1A612A5-2615-8AF5-EDAC-ECF31490AE44}"/>
                </a:ext>
              </a:extLst>
            </p:cNvPr>
            <p:cNvSpPr>
              <a:spLocks/>
            </p:cNvSpPr>
            <p:nvPr/>
          </p:nvSpPr>
          <p:spPr bwMode="auto">
            <a:xfrm>
              <a:off x="2999" y="3030"/>
              <a:ext cx="81" cy="106"/>
            </a:xfrm>
            <a:custGeom>
              <a:avLst/>
              <a:gdLst>
                <a:gd name="T0" fmla="*/ 0 w 81"/>
                <a:gd name="T1" fmla="*/ 106 h 106"/>
                <a:gd name="T2" fmla="*/ 4 w 81"/>
                <a:gd name="T3" fmla="*/ 97 h 106"/>
                <a:gd name="T4" fmla="*/ 11 w 81"/>
                <a:gd name="T5" fmla="*/ 87 h 106"/>
                <a:gd name="T6" fmla="*/ 17 w 81"/>
                <a:gd name="T7" fmla="*/ 77 h 106"/>
                <a:gd name="T8" fmla="*/ 25 w 81"/>
                <a:gd name="T9" fmla="*/ 67 h 106"/>
                <a:gd name="T10" fmla="*/ 33 w 81"/>
                <a:gd name="T11" fmla="*/ 57 h 106"/>
                <a:gd name="T12" fmla="*/ 42 w 81"/>
                <a:gd name="T13" fmla="*/ 46 h 106"/>
                <a:gd name="T14" fmla="*/ 51 w 81"/>
                <a:gd name="T15" fmla="*/ 37 h 106"/>
                <a:gd name="T16" fmla="*/ 61 w 81"/>
                <a:gd name="T17" fmla="*/ 26 h 106"/>
                <a:gd name="T18" fmla="*/ 63 w 81"/>
                <a:gd name="T19" fmla="*/ 14 h 106"/>
                <a:gd name="T20" fmla="*/ 71 w 81"/>
                <a:gd name="T21" fmla="*/ 0 h 106"/>
                <a:gd name="T22" fmla="*/ 81 w 81"/>
                <a:gd name="T23" fmla="*/ 5 h 106"/>
                <a:gd name="T24" fmla="*/ 53 w 81"/>
                <a:gd name="T25" fmla="*/ 49 h 106"/>
                <a:gd name="T26" fmla="*/ 11 w 81"/>
                <a:gd name="T27" fmla="*/ 102 h 106"/>
                <a:gd name="T28" fmla="*/ 0 w 81"/>
                <a:gd name="T29" fmla="*/ 106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
                <a:gd name="T46" fmla="*/ 0 h 106"/>
                <a:gd name="T47" fmla="*/ 81 w 81"/>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 h="106">
                  <a:moveTo>
                    <a:pt x="0" y="106"/>
                  </a:moveTo>
                  <a:lnTo>
                    <a:pt x="4" y="97"/>
                  </a:lnTo>
                  <a:lnTo>
                    <a:pt x="11" y="87"/>
                  </a:lnTo>
                  <a:lnTo>
                    <a:pt x="17" y="77"/>
                  </a:lnTo>
                  <a:lnTo>
                    <a:pt x="25" y="67"/>
                  </a:lnTo>
                  <a:lnTo>
                    <a:pt x="33" y="57"/>
                  </a:lnTo>
                  <a:lnTo>
                    <a:pt x="42" y="46"/>
                  </a:lnTo>
                  <a:lnTo>
                    <a:pt x="51" y="37"/>
                  </a:lnTo>
                  <a:lnTo>
                    <a:pt x="61" y="26"/>
                  </a:lnTo>
                  <a:lnTo>
                    <a:pt x="63" y="14"/>
                  </a:lnTo>
                  <a:lnTo>
                    <a:pt x="71" y="0"/>
                  </a:lnTo>
                  <a:lnTo>
                    <a:pt x="81" y="5"/>
                  </a:lnTo>
                  <a:lnTo>
                    <a:pt x="53" y="49"/>
                  </a:lnTo>
                  <a:lnTo>
                    <a:pt x="11" y="102"/>
                  </a:lnTo>
                  <a:lnTo>
                    <a:pt x="0" y="106"/>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0" name="Freeform 34">
              <a:extLst>
                <a:ext uri="{FF2B5EF4-FFF2-40B4-BE49-F238E27FC236}">
                  <a16:creationId xmlns:a16="http://schemas.microsoft.com/office/drawing/2014/main" id="{3222EDFB-613A-E5C7-74F8-FAD3D854C0C7}"/>
                </a:ext>
              </a:extLst>
            </p:cNvPr>
            <p:cNvSpPr>
              <a:spLocks/>
            </p:cNvSpPr>
            <p:nvPr/>
          </p:nvSpPr>
          <p:spPr bwMode="auto">
            <a:xfrm>
              <a:off x="3039" y="3606"/>
              <a:ext cx="40" cy="37"/>
            </a:xfrm>
            <a:custGeom>
              <a:avLst/>
              <a:gdLst>
                <a:gd name="T0" fmla="*/ 0 w 40"/>
                <a:gd name="T1" fmla="*/ 0 h 37"/>
                <a:gd name="T2" fmla="*/ 21 w 40"/>
                <a:gd name="T3" fmla="*/ 12 h 37"/>
                <a:gd name="T4" fmla="*/ 28 w 40"/>
                <a:gd name="T5" fmla="*/ 9 h 37"/>
                <a:gd name="T6" fmla="*/ 40 w 40"/>
                <a:gd name="T7" fmla="*/ 37 h 37"/>
                <a:gd name="T8" fmla="*/ 36 w 40"/>
                <a:gd name="T9" fmla="*/ 37 h 37"/>
                <a:gd name="T10" fmla="*/ 16 w 40"/>
                <a:gd name="T11" fmla="*/ 37 h 37"/>
                <a:gd name="T12" fmla="*/ 0 w 40"/>
                <a:gd name="T13" fmla="*/ 9 h 37"/>
                <a:gd name="T14" fmla="*/ 0 w 40"/>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37"/>
                <a:gd name="T26" fmla="*/ 40 w 40"/>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37">
                  <a:moveTo>
                    <a:pt x="0" y="0"/>
                  </a:moveTo>
                  <a:lnTo>
                    <a:pt x="21" y="12"/>
                  </a:lnTo>
                  <a:lnTo>
                    <a:pt x="28" y="9"/>
                  </a:lnTo>
                  <a:lnTo>
                    <a:pt x="40" y="37"/>
                  </a:lnTo>
                  <a:lnTo>
                    <a:pt x="36" y="37"/>
                  </a:lnTo>
                  <a:lnTo>
                    <a:pt x="16" y="37"/>
                  </a:lnTo>
                  <a:lnTo>
                    <a:pt x="0" y="9"/>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1" name="Freeform 35">
              <a:extLst>
                <a:ext uri="{FF2B5EF4-FFF2-40B4-BE49-F238E27FC236}">
                  <a16:creationId xmlns:a16="http://schemas.microsoft.com/office/drawing/2014/main" id="{2F1B37A4-5061-ED7E-1A94-EB4774D6D215}"/>
                </a:ext>
              </a:extLst>
            </p:cNvPr>
            <p:cNvSpPr>
              <a:spLocks/>
            </p:cNvSpPr>
            <p:nvPr/>
          </p:nvSpPr>
          <p:spPr bwMode="auto">
            <a:xfrm>
              <a:off x="3039" y="3322"/>
              <a:ext cx="41" cy="109"/>
            </a:xfrm>
            <a:custGeom>
              <a:avLst/>
              <a:gdLst>
                <a:gd name="T0" fmla="*/ 0 w 41"/>
                <a:gd name="T1" fmla="*/ 7 h 109"/>
                <a:gd name="T2" fmla="*/ 5 w 41"/>
                <a:gd name="T3" fmla="*/ 9 h 109"/>
                <a:gd name="T4" fmla="*/ 19 w 41"/>
                <a:gd name="T5" fmla="*/ 0 h 109"/>
                <a:gd name="T6" fmla="*/ 21 w 41"/>
                <a:gd name="T7" fmla="*/ 5 h 109"/>
                <a:gd name="T8" fmla="*/ 29 w 41"/>
                <a:gd name="T9" fmla="*/ 73 h 109"/>
                <a:gd name="T10" fmla="*/ 36 w 41"/>
                <a:gd name="T11" fmla="*/ 90 h 109"/>
                <a:gd name="T12" fmla="*/ 41 w 41"/>
                <a:gd name="T13" fmla="*/ 109 h 109"/>
                <a:gd name="T14" fmla="*/ 29 w 41"/>
                <a:gd name="T15" fmla="*/ 103 h 109"/>
                <a:gd name="T16" fmla="*/ 23 w 41"/>
                <a:gd name="T17" fmla="*/ 87 h 109"/>
                <a:gd name="T18" fmla="*/ 21 w 41"/>
                <a:gd name="T19" fmla="*/ 75 h 109"/>
                <a:gd name="T20" fmla="*/ 18 w 41"/>
                <a:gd name="T21" fmla="*/ 69 h 109"/>
                <a:gd name="T22" fmla="*/ 16 w 41"/>
                <a:gd name="T23" fmla="*/ 57 h 109"/>
                <a:gd name="T24" fmla="*/ 7 w 41"/>
                <a:gd name="T25" fmla="*/ 36 h 109"/>
                <a:gd name="T26" fmla="*/ 0 w 41"/>
                <a:gd name="T27" fmla="*/ 7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109"/>
                <a:gd name="T44" fmla="*/ 41 w 41"/>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109">
                  <a:moveTo>
                    <a:pt x="0" y="7"/>
                  </a:moveTo>
                  <a:lnTo>
                    <a:pt x="5" y="9"/>
                  </a:lnTo>
                  <a:lnTo>
                    <a:pt x="19" y="0"/>
                  </a:lnTo>
                  <a:lnTo>
                    <a:pt x="21" y="5"/>
                  </a:lnTo>
                  <a:lnTo>
                    <a:pt x="29" y="73"/>
                  </a:lnTo>
                  <a:lnTo>
                    <a:pt x="36" y="90"/>
                  </a:lnTo>
                  <a:lnTo>
                    <a:pt x="41" y="109"/>
                  </a:lnTo>
                  <a:lnTo>
                    <a:pt x="29" y="103"/>
                  </a:lnTo>
                  <a:lnTo>
                    <a:pt x="23" y="87"/>
                  </a:lnTo>
                  <a:lnTo>
                    <a:pt x="21" y="75"/>
                  </a:lnTo>
                  <a:lnTo>
                    <a:pt x="18" y="69"/>
                  </a:lnTo>
                  <a:lnTo>
                    <a:pt x="16" y="57"/>
                  </a:lnTo>
                  <a:lnTo>
                    <a:pt x="7" y="36"/>
                  </a:lnTo>
                  <a:lnTo>
                    <a:pt x="0" y="7"/>
                  </a:lnTo>
                  <a:close/>
                </a:path>
              </a:pathLst>
            </a:custGeom>
            <a:solidFill>
              <a:srgbClr val="B2B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2" name="Freeform 36">
              <a:extLst>
                <a:ext uri="{FF2B5EF4-FFF2-40B4-BE49-F238E27FC236}">
                  <a16:creationId xmlns:a16="http://schemas.microsoft.com/office/drawing/2014/main" id="{4F8FD0A9-7F2C-94AE-621F-581E0AE2E504}"/>
                </a:ext>
              </a:extLst>
            </p:cNvPr>
            <p:cNvSpPr>
              <a:spLocks/>
            </p:cNvSpPr>
            <p:nvPr/>
          </p:nvSpPr>
          <p:spPr bwMode="auto">
            <a:xfrm>
              <a:off x="3046" y="2988"/>
              <a:ext cx="53" cy="36"/>
            </a:xfrm>
            <a:custGeom>
              <a:avLst/>
              <a:gdLst>
                <a:gd name="T0" fmla="*/ 2 w 53"/>
                <a:gd name="T1" fmla="*/ 26 h 36"/>
                <a:gd name="T2" fmla="*/ 11 w 53"/>
                <a:gd name="T3" fmla="*/ 7 h 36"/>
                <a:gd name="T4" fmla="*/ 29 w 53"/>
                <a:gd name="T5" fmla="*/ 0 h 36"/>
                <a:gd name="T6" fmla="*/ 44 w 53"/>
                <a:gd name="T7" fmla="*/ 6 h 36"/>
                <a:gd name="T8" fmla="*/ 51 w 53"/>
                <a:gd name="T9" fmla="*/ 16 h 36"/>
                <a:gd name="T10" fmla="*/ 53 w 53"/>
                <a:gd name="T11" fmla="*/ 34 h 36"/>
                <a:gd name="T12" fmla="*/ 33 w 53"/>
                <a:gd name="T13" fmla="*/ 22 h 36"/>
                <a:gd name="T14" fmla="*/ 21 w 53"/>
                <a:gd name="T15" fmla="*/ 22 h 36"/>
                <a:gd name="T16" fmla="*/ 0 w 53"/>
                <a:gd name="T17" fmla="*/ 36 h 36"/>
                <a:gd name="T18" fmla="*/ 2 w 53"/>
                <a:gd name="T19" fmla="*/ 2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36"/>
                <a:gd name="T32" fmla="*/ 53 w 53"/>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36">
                  <a:moveTo>
                    <a:pt x="2" y="26"/>
                  </a:moveTo>
                  <a:lnTo>
                    <a:pt x="11" y="7"/>
                  </a:lnTo>
                  <a:lnTo>
                    <a:pt x="29" y="0"/>
                  </a:lnTo>
                  <a:lnTo>
                    <a:pt x="44" y="6"/>
                  </a:lnTo>
                  <a:lnTo>
                    <a:pt x="51" y="16"/>
                  </a:lnTo>
                  <a:lnTo>
                    <a:pt x="53" y="34"/>
                  </a:lnTo>
                  <a:lnTo>
                    <a:pt x="33" y="22"/>
                  </a:lnTo>
                  <a:lnTo>
                    <a:pt x="21" y="22"/>
                  </a:lnTo>
                  <a:lnTo>
                    <a:pt x="0" y="36"/>
                  </a:lnTo>
                  <a:lnTo>
                    <a:pt x="2" y="26"/>
                  </a:lnTo>
                  <a:close/>
                </a:path>
              </a:pathLst>
            </a:custGeom>
            <a:solidFill>
              <a:srgbClr val="A554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3" name="Freeform 37">
              <a:extLst>
                <a:ext uri="{FF2B5EF4-FFF2-40B4-BE49-F238E27FC236}">
                  <a16:creationId xmlns:a16="http://schemas.microsoft.com/office/drawing/2014/main" id="{98B859DD-E163-78CA-3EBB-35D773CFB8A3}"/>
                </a:ext>
              </a:extLst>
            </p:cNvPr>
            <p:cNvSpPr>
              <a:spLocks/>
            </p:cNvSpPr>
            <p:nvPr/>
          </p:nvSpPr>
          <p:spPr bwMode="auto">
            <a:xfrm>
              <a:off x="3035" y="3093"/>
              <a:ext cx="171" cy="133"/>
            </a:xfrm>
            <a:custGeom>
              <a:avLst/>
              <a:gdLst>
                <a:gd name="T0" fmla="*/ 2 w 171"/>
                <a:gd name="T1" fmla="*/ 4 h 133"/>
                <a:gd name="T2" fmla="*/ 6 w 171"/>
                <a:gd name="T3" fmla="*/ 0 h 133"/>
                <a:gd name="T4" fmla="*/ 171 w 171"/>
                <a:gd name="T5" fmla="*/ 119 h 133"/>
                <a:gd name="T6" fmla="*/ 169 w 171"/>
                <a:gd name="T7" fmla="*/ 133 h 133"/>
                <a:gd name="T8" fmla="*/ 0 w 171"/>
                <a:gd name="T9" fmla="*/ 10 h 133"/>
                <a:gd name="T10" fmla="*/ 2 w 171"/>
                <a:gd name="T11" fmla="*/ 4 h 133"/>
                <a:gd name="T12" fmla="*/ 0 60000 65536"/>
                <a:gd name="T13" fmla="*/ 0 60000 65536"/>
                <a:gd name="T14" fmla="*/ 0 60000 65536"/>
                <a:gd name="T15" fmla="*/ 0 60000 65536"/>
                <a:gd name="T16" fmla="*/ 0 60000 65536"/>
                <a:gd name="T17" fmla="*/ 0 60000 65536"/>
                <a:gd name="T18" fmla="*/ 0 w 171"/>
                <a:gd name="T19" fmla="*/ 0 h 133"/>
                <a:gd name="T20" fmla="*/ 171 w 171"/>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71" h="133">
                  <a:moveTo>
                    <a:pt x="2" y="4"/>
                  </a:moveTo>
                  <a:lnTo>
                    <a:pt x="6" y="0"/>
                  </a:lnTo>
                  <a:lnTo>
                    <a:pt x="171" y="119"/>
                  </a:lnTo>
                  <a:lnTo>
                    <a:pt x="169" y="133"/>
                  </a:lnTo>
                  <a:lnTo>
                    <a:pt x="0" y="10"/>
                  </a:lnTo>
                  <a:lnTo>
                    <a:pt x="2" y="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4" name="Freeform 38">
              <a:extLst>
                <a:ext uri="{FF2B5EF4-FFF2-40B4-BE49-F238E27FC236}">
                  <a16:creationId xmlns:a16="http://schemas.microsoft.com/office/drawing/2014/main" id="{A6E90FE7-2699-E80D-942B-938061285E76}"/>
                </a:ext>
              </a:extLst>
            </p:cNvPr>
            <p:cNvSpPr>
              <a:spLocks/>
            </p:cNvSpPr>
            <p:nvPr/>
          </p:nvSpPr>
          <p:spPr bwMode="auto">
            <a:xfrm>
              <a:off x="3072" y="3532"/>
              <a:ext cx="145" cy="93"/>
            </a:xfrm>
            <a:custGeom>
              <a:avLst/>
              <a:gdLst>
                <a:gd name="T0" fmla="*/ 0 w 145"/>
                <a:gd name="T1" fmla="*/ 45 h 93"/>
                <a:gd name="T2" fmla="*/ 48 w 145"/>
                <a:gd name="T3" fmla="*/ 23 h 93"/>
                <a:gd name="T4" fmla="*/ 60 w 145"/>
                <a:gd name="T5" fmla="*/ 35 h 93"/>
                <a:gd name="T6" fmla="*/ 60 w 145"/>
                <a:gd name="T7" fmla="*/ 44 h 93"/>
                <a:gd name="T8" fmla="*/ 65 w 145"/>
                <a:gd name="T9" fmla="*/ 47 h 93"/>
                <a:gd name="T10" fmla="*/ 73 w 145"/>
                <a:gd name="T11" fmla="*/ 42 h 93"/>
                <a:gd name="T12" fmla="*/ 82 w 145"/>
                <a:gd name="T13" fmla="*/ 33 h 93"/>
                <a:gd name="T14" fmla="*/ 92 w 145"/>
                <a:gd name="T15" fmla="*/ 22 h 93"/>
                <a:gd name="T16" fmla="*/ 103 w 145"/>
                <a:gd name="T17" fmla="*/ 11 h 93"/>
                <a:gd name="T18" fmla="*/ 114 w 145"/>
                <a:gd name="T19" fmla="*/ 2 h 93"/>
                <a:gd name="T20" fmla="*/ 125 w 145"/>
                <a:gd name="T21" fmla="*/ 0 h 93"/>
                <a:gd name="T22" fmla="*/ 136 w 145"/>
                <a:gd name="T23" fmla="*/ 5 h 93"/>
                <a:gd name="T24" fmla="*/ 145 w 145"/>
                <a:gd name="T25" fmla="*/ 19 h 93"/>
                <a:gd name="T26" fmla="*/ 131 w 145"/>
                <a:gd name="T27" fmla="*/ 37 h 93"/>
                <a:gd name="T28" fmla="*/ 117 w 145"/>
                <a:gd name="T29" fmla="*/ 54 h 93"/>
                <a:gd name="T30" fmla="*/ 104 w 145"/>
                <a:gd name="T31" fmla="*/ 66 h 93"/>
                <a:gd name="T32" fmla="*/ 91 w 145"/>
                <a:gd name="T33" fmla="*/ 77 h 93"/>
                <a:gd name="T34" fmla="*/ 77 w 145"/>
                <a:gd name="T35" fmla="*/ 84 h 93"/>
                <a:gd name="T36" fmla="*/ 59 w 145"/>
                <a:gd name="T37" fmla="*/ 89 h 93"/>
                <a:gd name="T38" fmla="*/ 39 w 145"/>
                <a:gd name="T39" fmla="*/ 92 h 93"/>
                <a:gd name="T40" fmla="*/ 16 w 145"/>
                <a:gd name="T41" fmla="*/ 93 h 93"/>
                <a:gd name="T42" fmla="*/ 0 w 145"/>
                <a:gd name="T43" fmla="*/ 45 h 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
                <a:gd name="T67" fmla="*/ 0 h 93"/>
                <a:gd name="T68" fmla="*/ 145 w 145"/>
                <a:gd name="T69" fmla="*/ 93 h 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 h="93">
                  <a:moveTo>
                    <a:pt x="0" y="45"/>
                  </a:moveTo>
                  <a:lnTo>
                    <a:pt x="48" y="23"/>
                  </a:lnTo>
                  <a:lnTo>
                    <a:pt x="60" y="35"/>
                  </a:lnTo>
                  <a:lnTo>
                    <a:pt x="60" y="44"/>
                  </a:lnTo>
                  <a:lnTo>
                    <a:pt x="65" y="47"/>
                  </a:lnTo>
                  <a:lnTo>
                    <a:pt x="73" y="42"/>
                  </a:lnTo>
                  <a:lnTo>
                    <a:pt x="82" y="33"/>
                  </a:lnTo>
                  <a:lnTo>
                    <a:pt x="92" y="22"/>
                  </a:lnTo>
                  <a:lnTo>
                    <a:pt x="103" y="11"/>
                  </a:lnTo>
                  <a:lnTo>
                    <a:pt x="114" y="2"/>
                  </a:lnTo>
                  <a:lnTo>
                    <a:pt x="125" y="0"/>
                  </a:lnTo>
                  <a:lnTo>
                    <a:pt x="136" y="5"/>
                  </a:lnTo>
                  <a:lnTo>
                    <a:pt x="145" y="19"/>
                  </a:lnTo>
                  <a:lnTo>
                    <a:pt x="131" y="37"/>
                  </a:lnTo>
                  <a:lnTo>
                    <a:pt x="117" y="54"/>
                  </a:lnTo>
                  <a:lnTo>
                    <a:pt x="104" y="66"/>
                  </a:lnTo>
                  <a:lnTo>
                    <a:pt x="91" y="77"/>
                  </a:lnTo>
                  <a:lnTo>
                    <a:pt x="77" y="84"/>
                  </a:lnTo>
                  <a:lnTo>
                    <a:pt x="59" y="89"/>
                  </a:lnTo>
                  <a:lnTo>
                    <a:pt x="39" y="92"/>
                  </a:lnTo>
                  <a:lnTo>
                    <a:pt x="16" y="93"/>
                  </a:lnTo>
                  <a:lnTo>
                    <a:pt x="0" y="45"/>
                  </a:lnTo>
                  <a:close/>
                </a:path>
              </a:pathLst>
            </a:custGeom>
            <a:solidFill>
              <a:srgbClr val="66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5" name="Freeform 39">
              <a:extLst>
                <a:ext uri="{FF2B5EF4-FFF2-40B4-BE49-F238E27FC236}">
                  <a16:creationId xmlns:a16="http://schemas.microsoft.com/office/drawing/2014/main" id="{55C745A0-AAD5-161B-D368-1364BC425DE0}"/>
                </a:ext>
              </a:extLst>
            </p:cNvPr>
            <p:cNvSpPr>
              <a:spLocks/>
            </p:cNvSpPr>
            <p:nvPr/>
          </p:nvSpPr>
          <p:spPr bwMode="auto">
            <a:xfrm>
              <a:off x="3177" y="3606"/>
              <a:ext cx="71" cy="37"/>
            </a:xfrm>
            <a:custGeom>
              <a:avLst/>
              <a:gdLst>
                <a:gd name="T0" fmla="*/ 2 w 71"/>
                <a:gd name="T1" fmla="*/ 31 h 37"/>
                <a:gd name="T2" fmla="*/ 39 w 71"/>
                <a:gd name="T3" fmla="*/ 0 h 37"/>
                <a:gd name="T4" fmla="*/ 70 w 71"/>
                <a:gd name="T5" fmla="*/ 27 h 37"/>
                <a:gd name="T6" fmla="*/ 71 w 71"/>
                <a:gd name="T7" fmla="*/ 35 h 37"/>
                <a:gd name="T8" fmla="*/ 21 w 71"/>
                <a:gd name="T9" fmla="*/ 35 h 37"/>
                <a:gd name="T10" fmla="*/ 0 w 71"/>
                <a:gd name="T11" fmla="*/ 37 h 37"/>
                <a:gd name="T12" fmla="*/ 2 w 71"/>
                <a:gd name="T13" fmla="*/ 31 h 37"/>
                <a:gd name="T14" fmla="*/ 0 60000 65536"/>
                <a:gd name="T15" fmla="*/ 0 60000 65536"/>
                <a:gd name="T16" fmla="*/ 0 60000 65536"/>
                <a:gd name="T17" fmla="*/ 0 60000 65536"/>
                <a:gd name="T18" fmla="*/ 0 60000 65536"/>
                <a:gd name="T19" fmla="*/ 0 60000 65536"/>
                <a:gd name="T20" fmla="*/ 0 60000 65536"/>
                <a:gd name="T21" fmla="*/ 0 w 71"/>
                <a:gd name="T22" fmla="*/ 0 h 37"/>
                <a:gd name="T23" fmla="*/ 71 w 71"/>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37">
                  <a:moveTo>
                    <a:pt x="2" y="31"/>
                  </a:moveTo>
                  <a:lnTo>
                    <a:pt x="39" y="0"/>
                  </a:lnTo>
                  <a:lnTo>
                    <a:pt x="70" y="27"/>
                  </a:lnTo>
                  <a:lnTo>
                    <a:pt x="71" y="35"/>
                  </a:lnTo>
                  <a:lnTo>
                    <a:pt x="21" y="35"/>
                  </a:lnTo>
                  <a:lnTo>
                    <a:pt x="0" y="37"/>
                  </a:lnTo>
                  <a:lnTo>
                    <a:pt x="2" y="3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6" name="Freeform 40">
              <a:extLst>
                <a:ext uri="{FF2B5EF4-FFF2-40B4-BE49-F238E27FC236}">
                  <a16:creationId xmlns:a16="http://schemas.microsoft.com/office/drawing/2014/main" id="{0E65DA7A-FBED-FC77-9483-4903DAF2895A}"/>
                </a:ext>
              </a:extLst>
            </p:cNvPr>
            <p:cNvSpPr>
              <a:spLocks/>
            </p:cNvSpPr>
            <p:nvPr/>
          </p:nvSpPr>
          <p:spPr bwMode="auto">
            <a:xfrm>
              <a:off x="3187" y="3761"/>
              <a:ext cx="180" cy="226"/>
            </a:xfrm>
            <a:custGeom>
              <a:avLst/>
              <a:gdLst>
                <a:gd name="T0" fmla="*/ 2 w 180"/>
                <a:gd name="T1" fmla="*/ 220 h 226"/>
                <a:gd name="T2" fmla="*/ 56 w 180"/>
                <a:gd name="T3" fmla="*/ 19 h 226"/>
                <a:gd name="T4" fmla="*/ 63 w 180"/>
                <a:gd name="T5" fmla="*/ 5 h 226"/>
                <a:gd name="T6" fmla="*/ 155 w 180"/>
                <a:gd name="T7" fmla="*/ 1 h 226"/>
                <a:gd name="T8" fmla="*/ 180 w 180"/>
                <a:gd name="T9" fmla="*/ 0 h 226"/>
                <a:gd name="T10" fmla="*/ 176 w 180"/>
                <a:gd name="T11" fmla="*/ 9 h 226"/>
                <a:gd name="T12" fmla="*/ 160 w 180"/>
                <a:gd name="T13" fmla="*/ 10 h 226"/>
                <a:gd name="T14" fmla="*/ 144 w 180"/>
                <a:gd name="T15" fmla="*/ 13 h 226"/>
                <a:gd name="T16" fmla="*/ 127 w 180"/>
                <a:gd name="T17" fmla="*/ 18 h 226"/>
                <a:gd name="T18" fmla="*/ 110 w 180"/>
                <a:gd name="T19" fmla="*/ 27 h 226"/>
                <a:gd name="T20" fmla="*/ 95 w 180"/>
                <a:gd name="T21" fmla="*/ 37 h 226"/>
                <a:gd name="T22" fmla="*/ 80 w 180"/>
                <a:gd name="T23" fmla="*/ 50 h 226"/>
                <a:gd name="T24" fmla="*/ 66 w 180"/>
                <a:gd name="T25" fmla="*/ 65 h 226"/>
                <a:gd name="T26" fmla="*/ 56 w 180"/>
                <a:gd name="T27" fmla="*/ 83 h 226"/>
                <a:gd name="T28" fmla="*/ 45 w 180"/>
                <a:gd name="T29" fmla="*/ 107 h 226"/>
                <a:gd name="T30" fmla="*/ 40 w 180"/>
                <a:gd name="T31" fmla="*/ 129 h 226"/>
                <a:gd name="T32" fmla="*/ 37 w 180"/>
                <a:gd name="T33" fmla="*/ 150 h 226"/>
                <a:gd name="T34" fmla="*/ 35 w 180"/>
                <a:gd name="T35" fmla="*/ 171 h 226"/>
                <a:gd name="T36" fmla="*/ 51 w 180"/>
                <a:gd name="T37" fmla="*/ 226 h 226"/>
                <a:gd name="T38" fmla="*/ 0 w 180"/>
                <a:gd name="T39" fmla="*/ 226 h 226"/>
                <a:gd name="T40" fmla="*/ 2 w 180"/>
                <a:gd name="T41" fmla="*/ 220 h 2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226"/>
                <a:gd name="T65" fmla="*/ 180 w 180"/>
                <a:gd name="T66" fmla="*/ 226 h 2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226">
                  <a:moveTo>
                    <a:pt x="2" y="220"/>
                  </a:moveTo>
                  <a:lnTo>
                    <a:pt x="56" y="19"/>
                  </a:lnTo>
                  <a:lnTo>
                    <a:pt x="63" y="5"/>
                  </a:lnTo>
                  <a:lnTo>
                    <a:pt x="155" y="1"/>
                  </a:lnTo>
                  <a:lnTo>
                    <a:pt x="180" y="0"/>
                  </a:lnTo>
                  <a:lnTo>
                    <a:pt x="176" y="9"/>
                  </a:lnTo>
                  <a:lnTo>
                    <a:pt x="160" y="10"/>
                  </a:lnTo>
                  <a:lnTo>
                    <a:pt x="144" y="13"/>
                  </a:lnTo>
                  <a:lnTo>
                    <a:pt x="127" y="18"/>
                  </a:lnTo>
                  <a:lnTo>
                    <a:pt x="110" y="27"/>
                  </a:lnTo>
                  <a:lnTo>
                    <a:pt x="95" y="37"/>
                  </a:lnTo>
                  <a:lnTo>
                    <a:pt x="80" y="50"/>
                  </a:lnTo>
                  <a:lnTo>
                    <a:pt x="66" y="65"/>
                  </a:lnTo>
                  <a:lnTo>
                    <a:pt x="56" y="83"/>
                  </a:lnTo>
                  <a:lnTo>
                    <a:pt x="45" y="107"/>
                  </a:lnTo>
                  <a:lnTo>
                    <a:pt x="40" y="129"/>
                  </a:lnTo>
                  <a:lnTo>
                    <a:pt x="37" y="150"/>
                  </a:lnTo>
                  <a:lnTo>
                    <a:pt x="35" y="171"/>
                  </a:lnTo>
                  <a:lnTo>
                    <a:pt x="51" y="226"/>
                  </a:lnTo>
                  <a:lnTo>
                    <a:pt x="0" y="226"/>
                  </a:lnTo>
                  <a:lnTo>
                    <a:pt x="2"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7" name="Freeform 41">
              <a:extLst>
                <a:ext uri="{FF2B5EF4-FFF2-40B4-BE49-F238E27FC236}">
                  <a16:creationId xmlns:a16="http://schemas.microsoft.com/office/drawing/2014/main" id="{321B914E-23CD-82B8-B673-AE5834B2B70C}"/>
                </a:ext>
              </a:extLst>
            </p:cNvPr>
            <p:cNvSpPr>
              <a:spLocks/>
            </p:cNvSpPr>
            <p:nvPr/>
          </p:nvSpPr>
          <p:spPr bwMode="auto">
            <a:xfrm>
              <a:off x="3200" y="3246"/>
              <a:ext cx="67" cy="319"/>
            </a:xfrm>
            <a:custGeom>
              <a:avLst/>
              <a:gdLst>
                <a:gd name="T0" fmla="*/ 0 w 67"/>
                <a:gd name="T1" fmla="*/ 0 h 319"/>
                <a:gd name="T2" fmla="*/ 12 w 67"/>
                <a:gd name="T3" fmla="*/ 4 h 319"/>
                <a:gd name="T4" fmla="*/ 67 w 67"/>
                <a:gd name="T5" fmla="*/ 319 h 319"/>
                <a:gd name="T6" fmla="*/ 57 w 67"/>
                <a:gd name="T7" fmla="*/ 317 h 319"/>
                <a:gd name="T8" fmla="*/ 43 w 67"/>
                <a:gd name="T9" fmla="*/ 299 h 319"/>
                <a:gd name="T10" fmla="*/ 28 w 67"/>
                <a:gd name="T11" fmla="*/ 294 h 319"/>
                <a:gd name="T12" fmla="*/ 20 w 67"/>
                <a:gd name="T13" fmla="*/ 283 h 319"/>
                <a:gd name="T14" fmla="*/ 0 w 67"/>
                <a:gd name="T15" fmla="*/ 0 h 319"/>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319"/>
                <a:gd name="T26" fmla="*/ 67 w 67"/>
                <a:gd name="T27" fmla="*/ 319 h 3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319">
                  <a:moveTo>
                    <a:pt x="0" y="0"/>
                  </a:moveTo>
                  <a:lnTo>
                    <a:pt x="12" y="4"/>
                  </a:lnTo>
                  <a:lnTo>
                    <a:pt x="67" y="319"/>
                  </a:lnTo>
                  <a:lnTo>
                    <a:pt x="57" y="317"/>
                  </a:lnTo>
                  <a:lnTo>
                    <a:pt x="43" y="299"/>
                  </a:lnTo>
                  <a:lnTo>
                    <a:pt x="28" y="294"/>
                  </a:lnTo>
                  <a:lnTo>
                    <a:pt x="20" y="283"/>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8" name="Freeform 42">
              <a:extLst>
                <a:ext uri="{FF2B5EF4-FFF2-40B4-BE49-F238E27FC236}">
                  <a16:creationId xmlns:a16="http://schemas.microsoft.com/office/drawing/2014/main" id="{463346DF-EE71-F070-EC70-073D96623261}"/>
                </a:ext>
              </a:extLst>
            </p:cNvPr>
            <p:cNvSpPr>
              <a:spLocks/>
            </p:cNvSpPr>
            <p:nvPr/>
          </p:nvSpPr>
          <p:spPr bwMode="auto">
            <a:xfrm>
              <a:off x="3236" y="3572"/>
              <a:ext cx="40" cy="58"/>
            </a:xfrm>
            <a:custGeom>
              <a:avLst/>
              <a:gdLst>
                <a:gd name="T0" fmla="*/ 0 w 40"/>
                <a:gd name="T1" fmla="*/ 17 h 58"/>
                <a:gd name="T2" fmla="*/ 12 w 40"/>
                <a:gd name="T3" fmla="*/ 7 h 58"/>
                <a:gd name="T4" fmla="*/ 21 w 40"/>
                <a:gd name="T5" fmla="*/ 7 h 58"/>
                <a:gd name="T6" fmla="*/ 26 w 40"/>
                <a:gd name="T7" fmla="*/ 0 h 58"/>
                <a:gd name="T8" fmla="*/ 40 w 40"/>
                <a:gd name="T9" fmla="*/ 58 h 58"/>
                <a:gd name="T10" fmla="*/ 26 w 40"/>
                <a:gd name="T11" fmla="*/ 53 h 58"/>
                <a:gd name="T12" fmla="*/ 0 w 40"/>
                <a:gd name="T13" fmla="*/ 17 h 58"/>
                <a:gd name="T14" fmla="*/ 0 60000 65536"/>
                <a:gd name="T15" fmla="*/ 0 60000 65536"/>
                <a:gd name="T16" fmla="*/ 0 60000 65536"/>
                <a:gd name="T17" fmla="*/ 0 60000 65536"/>
                <a:gd name="T18" fmla="*/ 0 60000 65536"/>
                <a:gd name="T19" fmla="*/ 0 60000 65536"/>
                <a:gd name="T20" fmla="*/ 0 60000 65536"/>
                <a:gd name="T21" fmla="*/ 0 w 40"/>
                <a:gd name="T22" fmla="*/ 0 h 58"/>
                <a:gd name="T23" fmla="*/ 40 w 40"/>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58">
                  <a:moveTo>
                    <a:pt x="0" y="17"/>
                  </a:moveTo>
                  <a:lnTo>
                    <a:pt x="12" y="7"/>
                  </a:lnTo>
                  <a:lnTo>
                    <a:pt x="21" y="7"/>
                  </a:lnTo>
                  <a:lnTo>
                    <a:pt x="26" y="0"/>
                  </a:lnTo>
                  <a:lnTo>
                    <a:pt x="40" y="58"/>
                  </a:lnTo>
                  <a:lnTo>
                    <a:pt x="26" y="53"/>
                  </a:lnTo>
                  <a:lnTo>
                    <a:pt x="0" y="17"/>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9" name="Freeform 43">
              <a:extLst>
                <a:ext uri="{FF2B5EF4-FFF2-40B4-BE49-F238E27FC236}">
                  <a16:creationId xmlns:a16="http://schemas.microsoft.com/office/drawing/2014/main" id="{699F765D-1E08-53D3-381B-5C444FD3D75E}"/>
                </a:ext>
              </a:extLst>
            </p:cNvPr>
            <p:cNvSpPr>
              <a:spLocks/>
            </p:cNvSpPr>
            <p:nvPr/>
          </p:nvSpPr>
          <p:spPr bwMode="auto">
            <a:xfrm>
              <a:off x="3294" y="3839"/>
              <a:ext cx="149" cy="149"/>
            </a:xfrm>
            <a:custGeom>
              <a:avLst/>
              <a:gdLst>
                <a:gd name="T0" fmla="*/ 2 w 149"/>
                <a:gd name="T1" fmla="*/ 55 h 149"/>
                <a:gd name="T2" fmla="*/ 33 w 149"/>
                <a:gd name="T3" fmla="*/ 11 h 149"/>
                <a:gd name="T4" fmla="*/ 40 w 149"/>
                <a:gd name="T5" fmla="*/ 7 h 149"/>
                <a:gd name="T6" fmla="*/ 48 w 149"/>
                <a:gd name="T7" fmla="*/ 5 h 149"/>
                <a:gd name="T8" fmla="*/ 56 w 149"/>
                <a:gd name="T9" fmla="*/ 3 h 149"/>
                <a:gd name="T10" fmla="*/ 63 w 149"/>
                <a:gd name="T11" fmla="*/ 2 h 149"/>
                <a:gd name="T12" fmla="*/ 71 w 149"/>
                <a:gd name="T13" fmla="*/ 0 h 149"/>
                <a:gd name="T14" fmla="*/ 78 w 149"/>
                <a:gd name="T15" fmla="*/ 0 h 149"/>
                <a:gd name="T16" fmla="*/ 85 w 149"/>
                <a:gd name="T17" fmla="*/ 0 h 149"/>
                <a:gd name="T18" fmla="*/ 93 w 149"/>
                <a:gd name="T19" fmla="*/ 2 h 149"/>
                <a:gd name="T20" fmla="*/ 103 w 149"/>
                <a:gd name="T21" fmla="*/ 5 h 149"/>
                <a:gd name="T22" fmla="*/ 111 w 149"/>
                <a:gd name="T23" fmla="*/ 9 h 149"/>
                <a:gd name="T24" fmla="*/ 120 w 149"/>
                <a:gd name="T25" fmla="*/ 16 h 149"/>
                <a:gd name="T26" fmla="*/ 129 w 149"/>
                <a:gd name="T27" fmla="*/ 22 h 149"/>
                <a:gd name="T28" fmla="*/ 135 w 149"/>
                <a:gd name="T29" fmla="*/ 30 h 149"/>
                <a:gd name="T30" fmla="*/ 141 w 149"/>
                <a:gd name="T31" fmla="*/ 39 h 149"/>
                <a:gd name="T32" fmla="*/ 145 w 149"/>
                <a:gd name="T33" fmla="*/ 46 h 149"/>
                <a:gd name="T34" fmla="*/ 149 w 149"/>
                <a:gd name="T35" fmla="*/ 55 h 149"/>
                <a:gd name="T36" fmla="*/ 149 w 149"/>
                <a:gd name="T37" fmla="*/ 93 h 149"/>
                <a:gd name="T38" fmla="*/ 115 w 149"/>
                <a:gd name="T39" fmla="*/ 139 h 149"/>
                <a:gd name="T40" fmla="*/ 99 w 149"/>
                <a:gd name="T41" fmla="*/ 145 h 149"/>
                <a:gd name="T42" fmla="*/ 91 w 149"/>
                <a:gd name="T43" fmla="*/ 147 h 149"/>
                <a:gd name="T44" fmla="*/ 81 w 149"/>
                <a:gd name="T45" fmla="*/ 149 h 149"/>
                <a:gd name="T46" fmla="*/ 72 w 149"/>
                <a:gd name="T47" fmla="*/ 149 h 149"/>
                <a:gd name="T48" fmla="*/ 64 w 149"/>
                <a:gd name="T49" fmla="*/ 148 h 149"/>
                <a:gd name="T50" fmla="*/ 56 w 149"/>
                <a:gd name="T51" fmla="*/ 146 h 149"/>
                <a:gd name="T52" fmla="*/ 47 w 149"/>
                <a:gd name="T53" fmla="*/ 143 h 149"/>
                <a:gd name="T54" fmla="*/ 37 w 149"/>
                <a:gd name="T55" fmla="*/ 138 h 149"/>
                <a:gd name="T56" fmla="*/ 28 w 149"/>
                <a:gd name="T57" fmla="*/ 133 h 149"/>
                <a:gd name="T58" fmla="*/ 20 w 149"/>
                <a:gd name="T59" fmla="*/ 125 h 149"/>
                <a:gd name="T60" fmla="*/ 13 w 149"/>
                <a:gd name="T61" fmla="*/ 117 h 149"/>
                <a:gd name="T62" fmla="*/ 8 w 149"/>
                <a:gd name="T63" fmla="*/ 109 h 149"/>
                <a:gd name="T64" fmla="*/ 4 w 149"/>
                <a:gd name="T65" fmla="*/ 99 h 149"/>
                <a:gd name="T66" fmla="*/ 1 w 149"/>
                <a:gd name="T67" fmla="*/ 89 h 149"/>
                <a:gd name="T68" fmla="*/ 0 w 149"/>
                <a:gd name="T69" fmla="*/ 78 h 149"/>
                <a:gd name="T70" fmla="*/ 0 w 149"/>
                <a:gd name="T71" fmla="*/ 69 h 149"/>
                <a:gd name="T72" fmla="*/ 2 w 149"/>
                <a:gd name="T73" fmla="*/ 60 h 149"/>
                <a:gd name="T74" fmla="*/ 2 w 149"/>
                <a:gd name="T75" fmla="*/ 55 h 1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9"/>
                <a:gd name="T115" fmla="*/ 0 h 149"/>
                <a:gd name="T116" fmla="*/ 149 w 149"/>
                <a:gd name="T117" fmla="*/ 149 h 1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9" h="149">
                  <a:moveTo>
                    <a:pt x="2" y="55"/>
                  </a:moveTo>
                  <a:lnTo>
                    <a:pt x="33" y="11"/>
                  </a:lnTo>
                  <a:lnTo>
                    <a:pt x="40" y="7"/>
                  </a:lnTo>
                  <a:lnTo>
                    <a:pt x="48" y="5"/>
                  </a:lnTo>
                  <a:lnTo>
                    <a:pt x="56" y="3"/>
                  </a:lnTo>
                  <a:lnTo>
                    <a:pt x="63" y="2"/>
                  </a:lnTo>
                  <a:lnTo>
                    <a:pt x="71" y="0"/>
                  </a:lnTo>
                  <a:lnTo>
                    <a:pt x="78" y="0"/>
                  </a:lnTo>
                  <a:lnTo>
                    <a:pt x="85" y="0"/>
                  </a:lnTo>
                  <a:lnTo>
                    <a:pt x="93" y="2"/>
                  </a:lnTo>
                  <a:lnTo>
                    <a:pt x="103" y="5"/>
                  </a:lnTo>
                  <a:lnTo>
                    <a:pt x="111" y="9"/>
                  </a:lnTo>
                  <a:lnTo>
                    <a:pt x="120" y="16"/>
                  </a:lnTo>
                  <a:lnTo>
                    <a:pt x="129" y="22"/>
                  </a:lnTo>
                  <a:lnTo>
                    <a:pt x="135" y="30"/>
                  </a:lnTo>
                  <a:lnTo>
                    <a:pt x="141" y="39"/>
                  </a:lnTo>
                  <a:lnTo>
                    <a:pt x="145" y="46"/>
                  </a:lnTo>
                  <a:lnTo>
                    <a:pt x="149" y="55"/>
                  </a:lnTo>
                  <a:lnTo>
                    <a:pt x="149" y="93"/>
                  </a:lnTo>
                  <a:lnTo>
                    <a:pt x="115" y="139"/>
                  </a:lnTo>
                  <a:lnTo>
                    <a:pt x="99" y="145"/>
                  </a:lnTo>
                  <a:lnTo>
                    <a:pt x="91" y="147"/>
                  </a:lnTo>
                  <a:lnTo>
                    <a:pt x="81" y="149"/>
                  </a:lnTo>
                  <a:lnTo>
                    <a:pt x="72" y="149"/>
                  </a:lnTo>
                  <a:lnTo>
                    <a:pt x="64" y="148"/>
                  </a:lnTo>
                  <a:lnTo>
                    <a:pt x="56" y="146"/>
                  </a:lnTo>
                  <a:lnTo>
                    <a:pt x="47" y="143"/>
                  </a:lnTo>
                  <a:lnTo>
                    <a:pt x="37" y="138"/>
                  </a:lnTo>
                  <a:lnTo>
                    <a:pt x="28" y="133"/>
                  </a:lnTo>
                  <a:lnTo>
                    <a:pt x="20" y="125"/>
                  </a:lnTo>
                  <a:lnTo>
                    <a:pt x="13" y="117"/>
                  </a:lnTo>
                  <a:lnTo>
                    <a:pt x="8" y="109"/>
                  </a:lnTo>
                  <a:lnTo>
                    <a:pt x="4" y="99"/>
                  </a:lnTo>
                  <a:lnTo>
                    <a:pt x="1" y="89"/>
                  </a:lnTo>
                  <a:lnTo>
                    <a:pt x="0" y="78"/>
                  </a:lnTo>
                  <a:lnTo>
                    <a:pt x="0" y="69"/>
                  </a:lnTo>
                  <a:lnTo>
                    <a:pt x="2" y="60"/>
                  </a:lnTo>
                  <a:lnTo>
                    <a:pt x="2"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0" name="Freeform 44">
              <a:extLst>
                <a:ext uri="{FF2B5EF4-FFF2-40B4-BE49-F238E27FC236}">
                  <a16:creationId xmlns:a16="http://schemas.microsoft.com/office/drawing/2014/main" id="{44772F4D-8EDF-7F7C-CC1D-C8FAEC2AC416}"/>
                </a:ext>
              </a:extLst>
            </p:cNvPr>
            <p:cNvSpPr>
              <a:spLocks/>
            </p:cNvSpPr>
            <p:nvPr/>
          </p:nvSpPr>
          <p:spPr bwMode="auto">
            <a:xfrm>
              <a:off x="3337" y="3881"/>
              <a:ext cx="65" cy="63"/>
            </a:xfrm>
            <a:custGeom>
              <a:avLst/>
              <a:gdLst>
                <a:gd name="T0" fmla="*/ 0 w 65"/>
                <a:gd name="T1" fmla="*/ 30 h 63"/>
                <a:gd name="T2" fmla="*/ 1 w 65"/>
                <a:gd name="T3" fmla="*/ 22 h 63"/>
                <a:gd name="T4" fmla="*/ 16 w 65"/>
                <a:gd name="T5" fmla="*/ 3 h 63"/>
                <a:gd name="T6" fmla="*/ 20 w 65"/>
                <a:gd name="T7" fmla="*/ 1 h 63"/>
                <a:gd name="T8" fmla="*/ 41 w 65"/>
                <a:gd name="T9" fmla="*/ 0 h 63"/>
                <a:gd name="T10" fmla="*/ 61 w 65"/>
                <a:gd name="T11" fmla="*/ 13 h 63"/>
                <a:gd name="T12" fmla="*/ 63 w 65"/>
                <a:gd name="T13" fmla="*/ 18 h 63"/>
                <a:gd name="T14" fmla="*/ 65 w 65"/>
                <a:gd name="T15" fmla="*/ 30 h 63"/>
                <a:gd name="T16" fmla="*/ 65 w 65"/>
                <a:gd name="T17" fmla="*/ 42 h 63"/>
                <a:gd name="T18" fmla="*/ 52 w 65"/>
                <a:gd name="T19" fmla="*/ 61 h 63"/>
                <a:gd name="T20" fmla="*/ 48 w 65"/>
                <a:gd name="T21" fmla="*/ 63 h 63"/>
                <a:gd name="T22" fmla="*/ 20 w 65"/>
                <a:gd name="T23" fmla="*/ 63 h 63"/>
                <a:gd name="T24" fmla="*/ 5 w 65"/>
                <a:gd name="T25" fmla="*/ 53 h 63"/>
                <a:gd name="T26" fmla="*/ 0 w 65"/>
                <a:gd name="T27" fmla="*/ 42 h 63"/>
                <a:gd name="T28" fmla="*/ 0 w 65"/>
                <a:gd name="T29" fmla="*/ 30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63"/>
                <a:gd name="T47" fmla="*/ 65 w 65"/>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63">
                  <a:moveTo>
                    <a:pt x="0" y="30"/>
                  </a:moveTo>
                  <a:lnTo>
                    <a:pt x="1" y="22"/>
                  </a:lnTo>
                  <a:lnTo>
                    <a:pt x="16" y="3"/>
                  </a:lnTo>
                  <a:lnTo>
                    <a:pt x="20" y="1"/>
                  </a:lnTo>
                  <a:lnTo>
                    <a:pt x="41" y="0"/>
                  </a:lnTo>
                  <a:lnTo>
                    <a:pt x="61" y="13"/>
                  </a:lnTo>
                  <a:lnTo>
                    <a:pt x="63" y="18"/>
                  </a:lnTo>
                  <a:lnTo>
                    <a:pt x="65" y="30"/>
                  </a:lnTo>
                  <a:lnTo>
                    <a:pt x="65" y="42"/>
                  </a:lnTo>
                  <a:lnTo>
                    <a:pt x="52" y="61"/>
                  </a:lnTo>
                  <a:lnTo>
                    <a:pt x="48" y="63"/>
                  </a:lnTo>
                  <a:lnTo>
                    <a:pt x="20" y="63"/>
                  </a:lnTo>
                  <a:lnTo>
                    <a:pt x="5" y="53"/>
                  </a:lnTo>
                  <a:lnTo>
                    <a:pt x="0" y="42"/>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1" name="Freeform 45">
              <a:extLst>
                <a:ext uri="{FF2B5EF4-FFF2-40B4-BE49-F238E27FC236}">
                  <a16:creationId xmlns:a16="http://schemas.microsoft.com/office/drawing/2014/main" id="{BD9872AA-DFA9-3B2B-A616-8260C6A1E029}"/>
                </a:ext>
              </a:extLst>
            </p:cNvPr>
            <p:cNvSpPr>
              <a:spLocks/>
            </p:cNvSpPr>
            <p:nvPr/>
          </p:nvSpPr>
          <p:spPr bwMode="auto">
            <a:xfrm>
              <a:off x="3349" y="3892"/>
              <a:ext cx="41" cy="42"/>
            </a:xfrm>
            <a:custGeom>
              <a:avLst/>
              <a:gdLst>
                <a:gd name="T0" fmla="*/ 1 w 41"/>
                <a:gd name="T1" fmla="*/ 16 h 42"/>
                <a:gd name="T2" fmla="*/ 8 w 41"/>
                <a:gd name="T3" fmla="*/ 4 h 42"/>
                <a:gd name="T4" fmla="*/ 14 w 41"/>
                <a:gd name="T5" fmla="*/ 0 h 42"/>
                <a:gd name="T6" fmla="*/ 24 w 41"/>
                <a:gd name="T7" fmla="*/ 0 h 42"/>
                <a:gd name="T8" fmla="*/ 40 w 41"/>
                <a:gd name="T9" fmla="*/ 12 h 42"/>
                <a:gd name="T10" fmla="*/ 41 w 41"/>
                <a:gd name="T11" fmla="*/ 16 h 42"/>
                <a:gd name="T12" fmla="*/ 36 w 41"/>
                <a:gd name="T13" fmla="*/ 35 h 42"/>
                <a:gd name="T14" fmla="*/ 31 w 41"/>
                <a:gd name="T15" fmla="*/ 40 h 42"/>
                <a:gd name="T16" fmla="*/ 25 w 41"/>
                <a:gd name="T17" fmla="*/ 40 h 42"/>
                <a:gd name="T18" fmla="*/ 19 w 41"/>
                <a:gd name="T19" fmla="*/ 42 h 42"/>
                <a:gd name="T20" fmla="*/ 0 w 41"/>
                <a:gd name="T21" fmla="*/ 28 h 42"/>
                <a:gd name="T22" fmla="*/ 1 w 41"/>
                <a:gd name="T23" fmla="*/ 16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42"/>
                <a:gd name="T38" fmla="*/ 41 w 41"/>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42">
                  <a:moveTo>
                    <a:pt x="1" y="16"/>
                  </a:moveTo>
                  <a:lnTo>
                    <a:pt x="8" y="4"/>
                  </a:lnTo>
                  <a:lnTo>
                    <a:pt x="14" y="0"/>
                  </a:lnTo>
                  <a:lnTo>
                    <a:pt x="24" y="0"/>
                  </a:lnTo>
                  <a:lnTo>
                    <a:pt x="40" y="12"/>
                  </a:lnTo>
                  <a:lnTo>
                    <a:pt x="41" y="16"/>
                  </a:lnTo>
                  <a:lnTo>
                    <a:pt x="36" y="35"/>
                  </a:lnTo>
                  <a:lnTo>
                    <a:pt x="31" y="40"/>
                  </a:lnTo>
                  <a:lnTo>
                    <a:pt x="25" y="40"/>
                  </a:lnTo>
                  <a:lnTo>
                    <a:pt x="19" y="42"/>
                  </a:lnTo>
                  <a:lnTo>
                    <a:pt x="0" y="28"/>
                  </a:lnTo>
                  <a:lnTo>
                    <a:pt x="1"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2" name="Freeform 46">
              <a:extLst>
                <a:ext uri="{FF2B5EF4-FFF2-40B4-BE49-F238E27FC236}">
                  <a16:creationId xmlns:a16="http://schemas.microsoft.com/office/drawing/2014/main" id="{BDF47AF2-93E7-EA5B-3ECC-A7D944306F4B}"/>
                </a:ext>
              </a:extLst>
            </p:cNvPr>
            <p:cNvSpPr>
              <a:spLocks/>
            </p:cNvSpPr>
            <p:nvPr/>
          </p:nvSpPr>
          <p:spPr bwMode="auto">
            <a:xfrm>
              <a:off x="3531" y="3720"/>
              <a:ext cx="577" cy="46"/>
            </a:xfrm>
            <a:custGeom>
              <a:avLst/>
              <a:gdLst>
                <a:gd name="T0" fmla="*/ 0 w 577"/>
                <a:gd name="T1" fmla="*/ 2 h 46"/>
                <a:gd name="T2" fmla="*/ 280 w 577"/>
                <a:gd name="T3" fmla="*/ 0 h 46"/>
                <a:gd name="T4" fmla="*/ 567 w 577"/>
                <a:gd name="T5" fmla="*/ 1 h 46"/>
                <a:gd name="T6" fmla="*/ 577 w 577"/>
                <a:gd name="T7" fmla="*/ 10 h 46"/>
                <a:gd name="T8" fmla="*/ 576 w 577"/>
                <a:gd name="T9" fmla="*/ 43 h 46"/>
                <a:gd name="T10" fmla="*/ 490 w 577"/>
                <a:gd name="T11" fmla="*/ 46 h 46"/>
                <a:gd name="T12" fmla="*/ 481 w 577"/>
                <a:gd name="T13" fmla="*/ 43 h 46"/>
                <a:gd name="T14" fmla="*/ 466 w 577"/>
                <a:gd name="T15" fmla="*/ 43 h 46"/>
                <a:gd name="T16" fmla="*/ 3 w 577"/>
                <a:gd name="T17" fmla="*/ 43 h 46"/>
                <a:gd name="T18" fmla="*/ 0 w 577"/>
                <a:gd name="T19" fmla="*/ 2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7"/>
                <a:gd name="T31" fmla="*/ 0 h 46"/>
                <a:gd name="T32" fmla="*/ 577 w 577"/>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7" h="46">
                  <a:moveTo>
                    <a:pt x="0" y="2"/>
                  </a:moveTo>
                  <a:lnTo>
                    <a:pt x="280" y="0"/>
                  </a:lnTo>
                  <a:lnTo>
                    <a:pt x="567" y="1"/>
                  </a:lnTo>
                  <a:lnTo>
                    <a:pt x="577" y="10"/>
                  </a:lnTo>
                  <a:lnTo>
                    <a:pt x="576" y="43"/>
                  </a:lnTo>
                  <a:lnTo>
                    <a:pt x="490" y="46"/>
                  </a:lnTo>
                  <a:lnTo>
                    <a:pt x="481" y="43"/>
                  </a:lnTo>
                  <a:lnTo>
                    <a:pt x="466" y="43"/>
                  </a:lnTo>
                  <a:lnTo>
                    <a:pt x="3" y="43"/>
                  </a:lnTo>
                  <a:lnTo>
                    <a:pt x="0" y="2"/>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3" name="Freeform 47">
              <a:extLst>
                <a:ext uri="{FF2B5EF4-FFF2-40B4-BE49-F238E27FC236}">
                  <a16:creationId xmlns:a16="http://schemas.microsoft.com/office/drawing/2014/main" id="{68B310EF-8B2B-9F11-4234-BF6FD5B9407B}"/>
                </a:ext>
              </a:extLst>
            </p:cNvPr>
            <p:cNvSpPr>
              <a:spLocks/>
            </p:cNvSpPr>
            <p:nvPr/>
          </p:nvSpPr>
          <p:spPr bwMode="auto">
            <a:xfrm>
              <a:off x="3531" y="3774"/>
              <a:ext cx="104" cy="26"/>
            </a:xfrm>
            <a:custGeom>
              <a:avLst/>
              <a:gdLst>
                <a:gd name="T0" fmla="*/ 0 w 104"/>
                <a:gd name="T1" fmla="*/ 2 h 26"/>
                <a:gd name="T2" fmla="*/ 23 w 104"/>
                <a:gd name="T3" fmla="*/ 2 h 26"/>
                <a:gd name="T4" fmla="*/ 36 w 104"/>
                <a:gd name="T5" fmla="*/ 2 h 26"/>
                <a:gd name="T6" fmla="*/ 48 w 104"/>
                <a:gd name="T7" fmla="*/ 0 h 26"/>
                <a:gd name="T8" fmla="*/ 65 w 104"/>
                <a:gd name="T9" fmla="*/ 2 h 26"/>
                <a:gd name="T10" fmla="*/ 99 w 104"/>
                <a:gd name="T11" fmla="*/ 2 h 26"/>
                <a:gd name="T12" fmla="*/ 104 w 104"/>
                <a:gd name="T13" fmla="*/ 6 h 26"/>
                <a:gd name="T14" fmla="*/ 103 w 104"/>
                <a:gd name="T15" fmla="*/ 24 h 26"/>
                <a:gd name="T16" fmla="*/ 7 w 104"/>
                <a:gd name="T17" fmla="*/ 26 h 26"/>
                <a:gd name="T18" fmla="*/ 0 w 104"/>
                <a:gd name="T19" fmla="*/ 22 h 26"/>
                <a:gd name="T20" fmla="*/ 0 w 104"/>
                <a:gd name="T21" fmla="*/ 2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26"/>
                <a:gd name="T35" fmla="*/ 104 w 104"/>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26">
                  <a:moveTo>
                    <a:pt x="0" y="2"/>
                  </a:moveTo>
                  <a:lnTo>
                    <a:pt x="23" y="2"/>
                  </a:lnTo>
                  <a:lnTo>
                    <a:pt x="36" y="2"/>
                  </a:lnTo>
                  <a:lnTo>
                    <a:pt x="48" y="0"/>
                  </a:lnTo>
                  <a:lnTo>
                    <a:pt x="65" y="2"/>
                  </a:lnTo>
                  <a:lnTo>
                    <a:pt x="99" y="2"/>
                  </a:lnTo>
                  <a:lnTo>
                    <a:pt x="104" y="6"/>
                  </a:lnTo>
                  <a:lnTo>
                    <a:pt x="103" y="24"/>
                  </a:lnTo>
                  <a:lnTo>
                    <a:pt x="7" y="26"/>
                  </a:lnTo>
                  <a:lnTo>
                    <a:pt x="0" y="22"/>
                  </a:lnTo>
                  <a:lnTo>
                    <a:pt x="0" y="2"/>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4" name="Freeform 48">
              <a:extLst>
                <a:ext uri="{FF2B5EF4-FFF2-40B4-BE49-F238E27FC236}">
                  <a16:creationId xmlns:a16="http://schemas.microsoft.com/office/drawing/2014/main" id="{789B2E27-07A4-40BB-7E96-9885402A0007}"/>
                </a:ext>
              </a:extLst>
            </p:cNvPr>
            <p:cNvSpPr>
              <a:spLocks/>
            </p:cNvSpPr>
            <p:nvPr/>
          </p:nvSpPr>
          <p:spPr bwMode="auto">
            <a:xfrm>
              <a:off x="3534" y="2819"/>
              <a:ext cx="274" cy="188"/>
            </a:xfrm>
            <a:custGeom>
              <a:avLst/>
              <a:gdLst>
                <a:gd name="T0" fmla="*/ 272 w 274"/>
                <a:gd name="T1" fmla="*/ 0 h 188"/>
                <a:gd name="T2" fmla="*/ 274 w 274"/>
                <a:gd name="T3" fmla="*/ 185 h 188"/>
                <a:gd name="T4" fmla="*/ 15 w 274"/>
                <a:gd name="T5" fmla="*/ 188 h 188"/>
                <a:gd name="T6" fmla="*/ 0 w 274"/>
                <a:gd name="T7" fmla="*/ 185 h 188"/>
                <a:gd name="T8" fmla="*/ 4 w 274"/>
                <a:gd name="T9" fmla="*/ 171 h 188"/>
                <a:gd name="T10" fmla="*/ 4 w 274"/>
                <a:gd name="T11" fmla="*/ 161 h 188"/>
                <a:gd name="T12" fmla="*/ 4 w 274"/>
                <a:gd name="T13" fmla="*/ 100 h 188"/>
                <a:gd name="T14" fmla="*/ 4 w 274"/>
                <a:gd name="T15" fmla="*/ 34 h 188"/>
                <a:gd name="T16" fmla="*/ 4 w 274"/>
                <a:gd name="T17" fmla="*/ 24 h 188"/>
                <a:gd name="T18" fmla="*/ 4 w 274"/>
                <a:gd name="T19" fmla="*/ 8 h 188"/>
                <a:gd name="T20" fmla="*/ 4 w 274"/>
                <a:gd name="T21" fmla="*/ 2 h 188"/>
                <a:gd name="T22" fmla="*/ 272 w 274"/>
                <a:gd name="T23" fmla="*/ 0 h 1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188"/>
                <a:gd name="T38" fmla="*/ 274 w 274"/>
                <a:gd name="T39" fmla="*/ 188 h 1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188">
                  <a:moveTo>
                    <a:pt x="272" y="0"/>
                  </a:moveTo>
                  <a:lnTo>
                    <a:pt x="274" y="185"/>
                  </a:lnTo>
                  <a:lnTo>
                    <a:pt x="15" y="188"/>
                  </a:lnTo>
                  <a:lnTo>
                    <a:pt x="0" y="185"/>
                  </a:lnTo>
                  <a:lnTo>
                    <a:pt x="4" y="171"/>
                  </a:lnTo>
                  <a:lnTo>
                    <a:pt x="4" y="161"/>
                  </a:lnTo>
                  <a:lnTo>
                    <a:pt x="4" y="100"/>
                  </a:lnTo>
                  <a:lnTo>
                    <a:pt x="4" y="34"/>
                  </a:lnTo>
                  <a:lnTo>
                    <a:pt x="4" y="24"/>
                  </a:lnTo>
                  <a:lnTo>
                    <a:pt x="4" y="8"/>
                  </a:lnTo>
                  <a:lnTo>
                    <a:pt x="4" y="2"/>
                  </a:lnTo>
                  <a:lnTo>
                    <a:pt x="272" y="0"/>
                  </a:lnTo>
                  <a:close/>
                </a:path>
              </a:pathLst>
            </a:custGeom>
            <a:solidFill>
              <a:srgbClr val="D191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5" name="Freeform 49">
              <a:extLst>
                <a:ext uri="{FF2B5EF4-FFF2-40B4-BE49-F238E27FC236}">
                  <a16:creationId xmlns:a16="http://schemas.microsoft.com/office/drawing/2014/main" id="{A19BDAD8-7F73-DC5A-38E1-01688513ECA4}"/>
                </a:ext>
              </a:extLst>
            </p:cNvPr>
            <p:cNvSpPr>
              <a:spLocks/>
            </p:cNvSpPr>
            <p:nvPr/>
          </p:nvSpPr>
          <p:spPr bwMode="auto">
            <a:xfrm>
              <a:off x="3538" y="3024"/>
              <a:ext cx="270" cy="216"/>
            </a:xfrm>
            <a:custGeom>
              <a:avLst/>
              <a:gdLst>
                <a:gd name="T0" fmla="*/ 246 w 270"/>
                <a:gd name="T1" fmla="*/ 0 h 216"/>
                <a:gd name="T2" fmla="*/ 270 w 270"/>
                <a:gd name="T3" fmla="*/ 3 h 216"/>
                <a:gd name="T4" fmla="*/ 268 w 270"/>
                <a:gd name="T5" fmla="*/ 216 h 216"/>
                <a:gd name="T6" fmla="*/ 190 w 270"/>
                <a:gd name="T7" fmla="*/ 215 h 216"/>
                <a:gd name="T8" fmla="*/ 180 w 270"/>
                <a:gd name="T9" fmla="*/ 215 h 216"/>
                <a:gd name="T10" fmla="*/ 0 w 270"/>
                <a:gd name="T11" fmla="*/ 213 h 216"/>
                <a:gd name="T12" fmla="*/ 0 w 270"/>
                <a:gd name="T13" fmla="*/ 188 h 216"/>
                <a:gd name="T14" fmla="*/ 0 w 270"/>
                <a:gd name="T15" fmla="*/ 178 h 216"/>
                <a:gd name="T16" fmla="*/ 0 w 270"/>
                <a:gd name="T17" fmla="*/ 166 h 216"/>
                <a:gd name="T18" fmla="*/ 0 w 270"/>
                <a:gd name="T19" fmla="*/ 46 h 216"/>
                <a:gd name="T20" fmla="*/ 0 w 270"/>
                <a:gd name="T21" fmla="*/ 8 h 216"/>
                <a:gd name="T22" fmla="*/ 0 w 270"/>
                <a:gd name="T23" fmla="*/ 2 h 216"/>
                <a:gd name="T24" fmla="*/ 246 w 270"/>
                <a:gd name="T25" fmla="*/ 0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216"/>
                <a:gd name="T41" fmla="*/ 270 w 270"/>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216">
                  <a:moveTo>
                    <a:pt x="246" y="0"/>
                  </a:moveTo>
                  <a:lnTo>
                    <a:pt x="270" y="3"/>
                  </a:lnTo>
                  <a:lnTo>
                    <a:pt x="268" y="216"/>
                  </a:lnTo>
                  <a:lnTo>
                    <a:pt x="190" y="215"/>
                  </a:lnTo>
                  <a:lnTo>
                    <a:pt x="180" y="215"/>
                  </a:lnTo>
                  <a:lnTo>
                    <a:pt x="0" y="213"/>
                  </a:lnTo>
                  <a:lnTo>
                    <a:pt x="0" y="188"/>
                  </a:lnTo>
                  <a:lnTo>
                    <a:pt x="0" y="178"/>
                  </a:lnTo>
                  <a:lnTo>
                    <a:pt x="0" y="166"/>
                  </a:lnTo>
                  <a:lnTo>
                    <a:pt x="0" y="46"/>
                  </a:lnTo>
                  <a:lnTo>
                    <a:pt x="0" y="8"/>
                  </a:lnTo>
                  <a:lnTo>
                    <a:pt x="0" y="2"/>
                  </a:lnTo>
                  <a:lnTo>
                    <a:pt x="246" y="0"/>
                  </a:lnTo>
                  <a:close/>
                </a:path>
              </a:pathLst>
            </a:custGeom>
            <a:solidFill>
              <a:srgbClr val="D191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6" name="Freeform 50">
              <a:extLst>
                <a:ext uri="{FF2B5EF4-FFF2-40B4-BE49-F238E27FC236}">
                  <a16:creationId xmlns:a16="http://schemas.microsoft.com/office/drawing/2014/main" id="{C625E344-2355-2F01-1E7F-57436E3995D6}"/>
                </a:ext>
              </a:extLst>
            </p:cNvPr>
            <p:cNvSpPr>
              <a:spLocks/>
            </p:cNvSpPr>
            <p:nvPr/>
          </p:nvSpPr>
          <p:spPr bwMode="auto">
            <a:xfrm>
              <a:off x="3538" y="3252"/>
              <a:ext cx="565" cy="219"/>
            </a:xfrm>
            <a:custGeom>
              <a:avLst/>
              <a:gdLst>
                <a:gd name="T0" fmla="*/ 2 w 565"/>
                <a:gd name="T1" fmla="*/ 219 h 219"/>
                <a:gd name="T2" fmla="*/ 0 w 565"/>
                <a:gd name="T3" fmla="*/ 0 h 219"/>
                <a:gd name="T4" fmla="*/ 324 w 565"/>
                <a:gd name="T5" fmla="*/ 3 h 219"/>
                <a:gd name="T6" fmla="*/ 335 w 565"/>
                <a:gd name="T7" fmla="*/ 3 h 219"/>
                <a:gd name="T8" fmla="*/ 565 w 565"/>
                <a:gd name="T9" fmla="*/ 7 h 219"/>
                <a:gd name="T10" fmla="*/ 565 w 565"/>
                <a:gd name="T11" fmla="*/ 217 h 219"/>
                <a:gd name="T12" fmla="*/ 2 w 565"/>
                <a:gd name="T13" fmla="*/ 219 h 219"/>
                <a:gd name="T14" fmla="*/ 0 60000 65536"/>
                <a:gd name="T15" fmla="*/ 0 60000 65536"/>
                <a:gd name="T16" fmla="*/ 0 60000 65536"/>
                <a:gd name="T17" fmla="*/ 0 60000 65536"/>
                <a:gd name="T18" fmla="*/ 0 60000 65536"/>
                <a:gd name="T19" fmla="*/ 0 60000 65536"/>
                <a:gd name="T20" fmla="*/ 0 60000 65536"/>
                <a:gd name="T21" fmla="*/ 0 w 565"/>
                <a:gd name="T22" fmla="*/ 0 h 219"/>
                <a:gd name="T23" fmla="*/ 565 w 565"/>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 h="219">
                  <a:moveTo>
                    <a:pt x="2" y="219"/>
                  </a:moveTo>
                  <a:lnTo>
                    <a:pt x="0" y="0"/>
                  </a:lnTo>
                  <a:lnTo>
                    <a:pt x="324" y="3"/>
                  </a:lnTo>
                  <a:lnTo>
                    <a:pt x="335" y="3"/>
                  </a:lnTo>
                  <a:lnTo>
                    <a:pt x="565" y="7"/>
                  </a:lnTo>
                  <a:lnTo>
                    <a:pt x="565" y="217"/>
                  </a:lnTo>
                  <a:lnTo>
                    <a:pt x="2" y="219"/>
                  </a:lnTo>
                  <a:close/>
                </a:path>
              </a:pathLst>
            </a:custGeom>
            <a:solidFill>
              <a:srgbClr val="D191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7" name="Freeform 51">
              <a:extLst>
                <a:ext uri="{FF2B5EF4-FFF2-40B4-BE49-F238E27FC236}">
                  <a16:creationId xmlns:a16="http://schemas.microsoft.com/office/drawing/2014/main" id="{4BC199E4-E4C3-9390-C795-6EF8206D3CFB}"/>
                </a:ext>
              </a:extLst>
            </p:cNvPr>
            <p:cNvSpPr>
              <a:spLocks/>
            </p:cNvSpPr>
            <p:nvPr/>
          </p:nvSpPr>
          <p:spPr bwMode="auto">
            <a:xfrm>
              <a:off x="3534" y="3485"/>
              <a:ext cx="567" cy="217"/>
            </a:xfrm>
            <a:custGeom>
              <a:avLst/>
              <a:gdLst>
                <a:gd name="T0" fmla="*/ 563 w 567"/>
                <a:gd name="T1" fmla="*/ 0 h 217"/>
                <a:gd name="T2" fmla="*/ 567 w 567"/>
                <a:gd name="T3" fmla="*/ 217 h 217"/>
                <a:gd name="T4" fmla="*/ 485 w 567"/>
                <a:gd name="T5" fmla="*/ 217 h 217"/>
                <a:gd name="T6" fmla="*/ 449 w 567"/>
                <a:gd name="T7" fmla="*/ 217 h 217"/>
                <a:gd name="T8" fmla="*/ 390 w 567"/>
                <a:gd name="T9" fmla="*/ 217 h 217"/>
                <a:gd name="T10" fmla="*/ 199 w 567"/>
                <a:gd name="T11" fmla="*/ 217 h 217"/>
                <a:gd name="T12" fmla="*/ 35 w 567"/>
                <a:gd name="T13" fmla="*/ 217 h 217"/>
                <a:gd name="T14" fmla="*/ 0 w 567"/>
                <a:gd name="T15" fmla="*/ 217 h 217"/>
                <a:gd name="T16" fmla="*/ 4 w 567"/>
                <a:gd name="T17" fmla="*/ 5 h 217"/>
                <a:gd name="T18" fmla="*/ 563 w 567"/>
                <a:gd name="T19" fmla="*/ 0 h 2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7"/>
                <a:gd name="T31" fmla="*/ 0 h 217"/>
                <a:gd name="T32" fmla="*/ 567 w 567"/>
                <a:gd name="T33" fmla="*/ 217 h 2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7" h="217">
                  <a:moveTo>
                    <a:pt x="563" y="0"/>
                  </a:moveTo>
                  <a:lnTo>
                    <a:pt x="567" y="217"/>
                  </a:lnTo>
                  <a:lnTo>
                    <a:pt x="485" y="217"/>
                  </a:lnTo>
                  <a:lnTo>
                    <a:pt x="449" y="217"/>
                  </a:lnTo>
                  <a:lnTo>
                    <a:pt x="390" y="217"/>
                  </a:lnTo>
                  <a:lnTo>
                    <a:pt x="199" y="217"/>
                  </a:lnTo>
                  <a:lnTo>
                    <a:pt x="35" y="217"/>
                  </a:lnTo>
                  <a:lnTo>
                    <a:pt x="0" y="217"/>
                  </a:lnTo>
                  <a:lnTo>
                    <a:pt x="4" y="5"/>
                  </a:lnTo>
                  <a:lnTo>
                    <a:pt x="563" y="0"/>
                  </a:lnTo>
                  <a:close/>
                </a:path>
              </a:pathLst>
            </a:custGeom>
            <a:solidFill>
              <a:srgbClr val="D191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8" name="Freeform 52">
              <a:extLst>
                <a:ext uri="{FF2B5EF4-FFF2-40B4-BE49-F238E27FC236}">
                  <a16:creationId xmlns:a16="http://schemas.microsoft.com/office/drawing/2014/main" id="{6ECD2DE1-1236-6860-90AD-7DF5A2F1546B}"/>
                </a:ext>
              </a:extLst>
            </p:cNvPr>
            <p:cNvSpPr>
              <a:spLocks/>
            </p:cNvSpPr>
            <p:nvPr/>
          </p:nvSpPr>
          <p:spPr bwMode="auto">
            <a:xfrm>
              <a:off x="3745" y="3778"/>
              <a:ext cx="117" cy="20"/>
            </a:xfrm>
            <a:custGeom>
              <a:avLst/>
              <a:gdLst>
                <a:gd name="T0" fmla="*/ 0 w 117"/>
                <a:gd name="T1" fmla="*/ 0 h 20"/>
                <a:gd name="T2" fmla="*/ 114 w 117"/>
                <a:gd name="T3" fmla="*/ 0 h 20"/>
                <a:gd name="T4" fmla="*/ 117 w 117"/>
                <a:gd name="T5" fmla="*/ 6 h 20"/>
                <a:gd name="T6" fmla="*/ 111 w 117"/>
                <a:gd name="T7" fmla="*/ 20 h 20"/>
                <a:gd name="T8" fmla="*/ 5 w 117"/>
                <a:gd name="T9" fmla="*/ 20 h 20"/>
                <a:gd name="T10" fmla="*/ 0 w 117"/>
                <a:gd name="T11" fmla="*/ 0 h 20"/>
                <a:gd name="T12" fmla="*/ 0 60000 65536"/>
                <a:gd name="T13" fmla="*/ 0 60000 65536"/>
                <a:gd name="T14" fmla="*/ 0 60000 65536"/>
                <a:gd name="T15" fmla="*/ 0 60000 65536"/>
                <a:gd name="T16" fmla="*/ 0 60000 65536"/>
                <a:gd name="T17" fmla="*/ 0 60000 65536"/>
                <a:gd name="T18" fmla="*/ 0 w 117"/>
                <a:gd name="T19" fmla="*/ 0 h 20"/>
                <a:gd name="T20" fmla="*/ 117 w 1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17" h="20">
                  <a:moveTo>
                    <a:pt x="0" y="0"/>
                  </a:moveTo>
                  <a:lnTo>
                    <a:pt x="114" y="0"/>
                  </a:lnTo>
                  <a:lnTo>
                    <a:pt x="117" y="6"/>
                  </a:lnTo>
                  <a:lnTo>
                    <a:pt x="111" y="20"/>
                  </a:lnTo>
                  <a:lnTo>
                    <a:pt x="5" y="20"/>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9" name="Freeform 53">
              <a:extLst>
                <a:ext uri="{FF2B5EF4-FFF2-40B4-BE49-F238E27FC236}">
                  <a16:creationId xmlns:a16="http://schemas.microsoft.com/office/drawing/2014/main" id="{ED39905E-C941-7D2B-0883-E65F42092182}"/>
                </a:ext>
              </a:extLst>
            </p:cNvPr>
            <p:cNvSpPr>
              <a:spLocks/>
            </p:cNvSpPr>
            <p:nvPr/>
          </p:nvSpPr>
          <p:spPr bwMode="auto">
            <a:xfrm>
              <a:off x="3822" y="2821"/>
              <a:ext cx="281" cy="189"/>
            </a:xfrm>
            <a:custGeom>
              <a:avLst/>
              <a:gdLst>
                <a:gd name="T0" fmla="*/ 0 w 281"/>
                <a:gd name="T1" fmla="*/ 0 h 189"/>
                <a:gd name="T2" fmla="*/ 279 w 281"/>
                <a:gd name="T3" fmla="*/ 0 h 189"/>
                <a:gd name="T4" fmla="*/ 281 w 281"/>
                <a:gd name="T5" fmla="*/ 29 h 189"/>
                <a:gd name="T6" fmla="*/ 279 w 281"/>
                <a:gd name="T7" fmla="*/ 47 h 189"/>
                <a:gd name="T8" fmla="*/ 281 w 281"/>
                <a:gd name="T9" fmla="*/ 183 h 189"/>
                <a:gd name="T10" fmla="*/ 2 w 281"/>
                <a:gd name="T11" fmla="*/ 189 h 189"/>
                <a:gd name="T12" fmla="*/ 0 w 281"/>
                <a:gd name="T13" fmla="*/ 0 h 189"/>
                <a:gd name="T14" fmla="*/ 0 60000 65536"/>
                <a:gd name="T15" fmla="*/ 0 60000 65536"/>
                <a:gd name="T16" fmla="*/ 0 60000 65536"/>
                <a:gd name="T17" fmla="*/ 0 60000 65536"/>
                <a:gd name="T18" fmla="*/ 0 60000 65536"/>
                <a:gd name="T19" fmla="*/ 0 60000 65536"/>
                <a:gd name="T20" fmla="*/ 0 60000 65536"/>
                <a:gd name="T21" fmla="*/ 0 w 281"/>
                <a:gd name="T22" fmla="*/ 0 h 189"/>
                <a:gd name="T23" fmla="*/ 281 w 281"/>
                <a:gd name="T24" fmla="*/ 189 h 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1" h="189">
                  <a:moveTo>
                    <a:pt x="0" y="0"/>
                  </a:moveTo>
                  <a:lnTo>
                    <a:pt x="279" y="0"/>
                  </a:lnTo>
                  <a:lnTo>
                    <a:pt x="281" y="29"/>
                  </a:lnTo>
                  <a:lnTo>
                    <a:pt x="279" y="47"/>
                  </a:lnTo>
                  <a:lnTo>
                    <a:pt x="281" y="183"/>
                  </a:lnTo>
                  <a:lnTo>
                    <a:pt x="2" y="189"/>
                  </a:lnTo>
                  <a:lnTo>
                    <a:pt x="0" y="0"/>
                  </a:lnTo>
                  <a:close/>
                </a:path>
              </a:pathLst>
            </a:custGeom>
            <a:solidFill>
              <a:srgbClr val="D191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0" name="Freeform 54">
              <a:extLst>
                <a:ext uri="{FF2B5EF4-FFF2-40B4-BE49-F238E27FC236}">
                  <a16:creationId xmlns:a16="http://schemas.microsoft.com/office/drawing/2014/main" id="{526B8A35-650C-398E-7F97-9DAD7FB0D795}"/>
                </a:ext>
              </a:extLst>
            </p:cNvPr>
            <p:cNvSpPr>
              <a:spLocks/>
            </p:cNvSpPr>
            <p:nvPr/>
          </p:nvSpPr>
          <p:spPr bwMode="auto">
            <a:xfrm>
              <a:off x="3822" y="3022"/>
              <a:ext cx="281" cy="221"/>
            </a:xfrm>
            <a:custGeom>
              <a:avLst/>
              <a:gdLst>
                <a:gd name="T0" fmla="*/ 0 w 281"/>
                <a:gd name="T1" fmla="*/ 4 h 221"/>
                <a:gd name="T2" fmla="*/ 2 w 281"/>
                <a:gd name="T3" fmla="*/ 0 h 221"/>
                <a:gd name="T4" fmla="*/ 24 w 281"/>
                <a:gd name="T5" fmla="*/ 2 h 221"/>
                <a:gd name="T6" fmla="*/ 272 w 281"/>
                <a:gd name="T7" fmla="*/ 0 h 221"/>
                <a:gd name="T8" fmla="*/ 279 w 281"/>
                <a:gd name="T9" fmla="*/ 16 h 221"/>
                <a:gd name="T10" fmla="*/ 281 w 281"/>
                <a:gd name="T11" fmla="*/ 221 h 221"/>
                <a:gd name="T12" fmla="*/ 4 w 281"/>
                <a:gd name="T13" fmla="*/ 218 h 221"/>
                <a:gd name="T14" fmla="*/ 0 w 281"/>
                <a:gd name="T15" fmla="*/ 4 h 221"/>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221"/>
                <a:gd name="T26" fmla="*/ 281 w 281"/>
                <a:gd name="T27" fmla="*/ 221 h 2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221">
                  <a:moveTo>
                    <a:pt x="0" y="4"/>
                  </a:moveTo>
                  <a:lnTo>
                    <a:pt x="2" y="0"/>
                  </a:lnTo>
                  <a:lnTo>
                    <a:pt x="24" y="2"/>
                  </a:lnTo>
                  <a:lnTo>
                    <a:pt x="272" y="0"/>
                  </a:lnTo>
                  <a:lnTo>
                    <a:pt x="279" y="16"/>
                  </a:lnTo>
                  <a:lnTo>
                    <a:pt x="281" y="221"/>
                  </a:lnTo>
                  <a:lnTo>
                    <a:pt x="4" y="218"/>
                  </a:lnTo>
                  <a:lnTo>
                    <a:pt x="0" y="4"/>
                  </a:lnTo>
                  <a:close/>
                </a:path>
              </a:pathLst>
            </a:custGeom>
            <a:solidFill>
              <a:srgbClr val="D191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1" name="Freeform 55">
              <a:extLst>
                <a:ext uri="{FF2B5EF4-FFF2-40B4-BE49-F238E27FC236}">
                  <a16:creationId xmlns:a16="http://schemas.microsoft.com/office/drawing/2014/main" id="{92E7ED44-1923-74A8-B793-09A2C3154FE5}"/>
                </a:ext>
              </a:extLst>
            </p:cNvPr>
            <p:cNvSpPr>
              <a:spLocks/>
            </p:cNvSpPr>
            <p:nvPr/>
          </p:nvSpPr>
          <p:spPr bwMode="auto">
            <a:xfrm>
              <a:off x="3980" y="3776"/>
              <a:ext cx="127" cy="18"/>
            </a:xfrm>
            <a:custGeom>
              <a:avLst/>
              <a:gdLst>
                <a:gd name="T0" fmla="*/ 3 w 127"/>
                <a:gd name="T1" fmla="*/ 2 h 18"/>
                <a:gd name="T2" fmla="*/ 121 w 127"/>
                <a:gd name="T3" fmla="*/ 0 h 18"/>
                <a:gd name="T4" fmla="*/ 127 w 127"/>
                <a:gd name="T5" fmla="*/ 18 h 18"/>
                <a:gd name="T6" fmla="*/ 111 w 127"/>
                <a:gd name="T7" fmla="*/ 18 h 18"/>
                <a:gd name="T8" fmla="*/ 0 w 127"/>
                <a:gd name="T9" fmla="*/ 18 h 18"/>
                <a:gd name="T10" fmla="*/ 3 w 127"/>
                <a:gd name="T11" fmla="*/ 2 h 18"/>
                <a:gd name="T12" fmla="*/ 0 60000 65536"/>
                <a:gd name="T13" fmla="*/ 0 60000 65536"/>
                <a:gd name="T14" fmla="*/ 0 60000 65536"/>
                <a:gd name="T15" fmla="*/ 0 60000 65536"/>
                <a:gd name="T16" fmla="*/ 0 60000 65536"/>
                <a:gd name="T17" fmla="*/ 0 60000 65536"/>
                <a:gd name="T18" fmla="*/ 0 w 127"/>
                <a:gd name="T19" fmla="*/ 0 h 18"/>
                <a:gd name="T20" fmla="*/ 127 w 12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7" h="18">
                  <a:moveTo>
                    <a:pt x="3" y="2"/>
                  </a:moveTo>
                  <a:lnTo>
                    <a:pt x="121" y="0"/>
                  </a:lnTo>
                  <a:lnTo>
                    <a:pt x="127" y="18"/>
                  </a:lnTo>
                  <a:lnTo>
                    <a:pt x="111" y="18"/>
                  </a:lnTo>
                  <a:lnTo>
                    <a:pt x="0" y="18"/>
                  </a:lnTo>
                  <a:lnTo>
                    <a:pt x="3" y="2"/>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2" name="Freeform 56">
              <a:extLst>
                <a:ext uri="{FF2B5EF4-FFF2-40B4-BE49-F238E27FC236}">
                  <a16:creationId xmlns:a16="http://schemas.microsoft.com/office/drawing/2014/main" id="{D120E9B2-4428-EF85-37F5-807968B47EEE}"/>
                </a:ext>
              </a:extLst>
            </p:cNvPr>
            <p:cNvSpPr>
              <a:spLocks/>
            </p:cNvSpPr>
            <p:nvPr/>
          </p:nvSpPr>
          <p:spPr bwMode="auto">
            <a:xfrm>
              <a:off x="2371" y="2631"/>
              <a:ext cx="751" cy="804"/>
            </a:xfrm>
            <a:custGeom>
              <a:avLst/>
              <a:gdLst>
                <a:gd name="T0" fmla="*/ 502 w 751"/>
                <a:gd name="T1" fmla="*/ 47 h 804"/>
                <a:gd name="T2" fmla="*/ 99 w 751"/>
                <a:gd name="T3" fmla="*/ 55 h 804"/>
                <a:gd name="T4" fmla="*/ 95 w 751"/>
                <a:gd name="T5" fmla="*/ 64 h 804"/>
                <a:gd name="T6" fmla="*/ 71 w 751"/>
                <a:gd name="T7" fmla="*/ 76 h 804"/>
                <a:gd name="T8" fmla="*/ 59 w 751"/>
                <a:gd name="T9" fmla="*/ 94 h 804"/>
                <a:gd name="T10" fmla="*/ 47 w 751"/>
                <a:gd name="T11" fmla="*/ 174 h 804"/>
                <a:gd name="T12" fmla="*/ 49 w 751"/>
                <a:gd name="T13" fmla="*/ 276 h 804"/>
                <a:gd name="T14" fmla="*/ 53 w 751"/>
                <a:gd name="T15" fmla="*/ 361 h 804"/>
                <a:gd name="T16" fmla="*/ 51 w 751"/>
                <a:gd name="T17" fmla="*/ 373 h 804"/>
                <a:gd name="T18" fmla="*/ 55 w 751"/>
                <a:gd name="T19" fmla="*/ 488 h 804"/>
                <a:gd name="T20" fmla="*/ 53 w 751"/>
                <a:gd name="T21" fmla="*/ 498 h 804"/>
                <a:gd name="T22" fmla="*/ 53 w 751"/>
                <a:gd name="T23" fmla="*/ 510 h 804"/>
                <a:gd name="T24" fmla="*/ 55 w 751"/>
                <a:gd name="T25" fmla="*/ 570 h 804"/>
                <a:gd name="T26" fmla="*/ 56 w 751"/>
                <a:gd name="T27" fmla="*/ 615 h 804"/>
                <a:gd name="T28" fmla="*/ 55 w 751"/>
                <a:gd name="T29" fmla="*/ 640 h 804"/>
                <a:gd name="T30" fmla="*/ 55 w 751"/>
                <a:gd name="T31" fmla="*/ 686 h 804"/>
                <a:gd name="T32" fmla="*/ 55 w 751"/>
                <a:gd name="T33" fmla="*/ 703 h 804"/>
                <a:gd name="T34" fmla="*/ 55 w 751"/>
                <a:gd name="T35" fmla="*/ 725 h 804"/>
                <a:gd name="T36" fmla="*/ 55 w 751"/>
                <a:gd name="T37" fmla="*/ 748 h 804"/>
                <a:gd name="T38" fmla="*/ 56 w 751"/>
                <a:gd name="T39" fmla="*/ 804 h 804"/>
                <a:gd name="T40" fmla="*/ 7 w 751"/>
                <a:gd name="T41" fmla="*/ 804 h 804"/>
                <a:gd name="T42" fmla="*/ 7 w 751"/>
                <a:gd name="T43" fmla="*/ 749 h 804"/>
                <a:gd name="T44" fmla="*/ 2 w 751"/>
                <a:gd name="T45" fmla="*/ 561 h 804"/>
                <a:gd name="T46" fmla="*/ 5 w 751"/>
                <a:gd name="T47" fmla="*/ 493 h 804"/>
                <a:gd name="T48" fmla="*/ 0 w 751"/>
                <a:gd name="T49" fmla="*/ 333 h 804"/>
                <a:gd name="T50" fmla="*/ 2 w 751"/>
                <a:gd name="T51" fmla="*/ 285 h 804"/>
                <a:gd name="T52" fmla="*/ 2 w 751"/>
                <a:gd name="T53" fmla="*/ 276 h 804"/>
                <a:gd name="T54" fmla="*/ 0 w 751"/>
                <a:gd name="T55" fmla="*/ 244 h 804"/>
                <a:gd name="T56" fmla="*/ 2 w 751"/>
                <a:gd name="T57" fmla="*/ 222 h 804"/>
                <a:gd name="T58" fmla="*/ 0 w 751"/>
                <a:gd name="T59" fmla="*/ 139 h 804"/>
                <a:gd name="T60" fmla="*/ 2 w 751"/>
                <a:gd name="T61" fmla="*/ 136 h 804"/>
                <a:gd name="T62" fmla="*/ 4 w 751"/>
                <a:gd name="T63" fmla="*/ 123 h 804"/>
                <a:gd name="T64" fmla="*/ 5 w 751"/>
                <a:gd name="T65" fmla="*/ 109 h 804"/>
                <a:gd name="T66" fmla="*/ 8 w 751"/>
                <a:gd name="T67" fmla="*/ 94 h 804"/>
                <a:gd name="T68" fmla="*/ 12 w 751"/>
                <a:gd name="T69" fmla="*/ 80 h 804"/>
                <a:gd name="T70" fmla="*/ 19 w 751"/>
                <a:gd name="T71" fmla="*/ 67 h 804"/>
                <a:gd name="T72" fmla="*/ 28 w 751"/>
                <a:gd name="T73" fmla="*/ 54 h 804"/>
                <a:gd name="T74" fmla="*/ 40 w 751"/>
                <a:gd name="T75" fmla="*/ 41 h 804"/>
                <a:gd name="T76" fmla="*/ 55 w 751"/>
                <a:gd name="T77" fmla="*/ 30 h 804"/>
                <a:gd name="T78" fmla="*/ 69 w 751"/>
                <a:gd name="T79" fmla="*/ 19 h 804"/>
                <a:gd name="T80" fmla="*/ 110 w 751"/>
                <a:gd name="T81" fmla="*/ 17 h 804"/>
                <a:gd name="T82" fmla="*/ 151 w 751"/>
                <a:gd name="T83" fmla="*/ 14 h 804"/>
                <a:gd name="T84" fmla="*/ 193 w 751"/>
                <a:gd name="T85" fmla="*/ 12 h 804"/>
                <a:gd name="T86" fmla="*/ 235 w 751"/>
                <a:gd name="T87" fmla="*/ 10 h 804"/>
                <a:gd name="T88" fmla="*/ 278 w 751"/>
                <a:gd name="T89" fmla="*/ 9 h 804"/>
                <a:gd name="T90" fmla="*/ 321 w 751"/>
                <a:gd name="T91" fmla="*/ 8 h 804"/>
                <a:gd name="T92" fmla="*/ 363 w 751"/>
                <a:gd name="T93" fmla="*/ 7 h 804"/>
                <a:gd name="T94" fmla="*/ 406 w 751"/>
                <a:gd name="T95" fmla="*/ 6 h 804"/>
                <a:gd name="T96" fmla="*/ 448 w 751"/>
                <a:gd name="T97" fmla="*/ 5 h 804"/>
                <a:gd name="T98" fmla="*/ 491 w 751"/>
                <a:gd name="T99" fmla="*/ 5 h 804"/>
                <a:gd name="T100" fmla="*/ 534 w 751"/>
                <a:gd name="T101" fmla="*/ 4 h 804"/>
                <a:gd name="T102" fmla="*/ 576 w 751"/>
                <a:gd name="T103" fmla="*/ 4 h 804"/>
                <a:gd name="T104" fmla="*/ 619 w 751"/>
                <a:gd name="T105" fmla="*/ 3 h 804"/>
                <a:gd name="T106" fmla="*/ 661 w 751"/>
                <a:gd name="T107" fmla="*/ 3 h 804"/>
                <a:gd name="T108" fmla="*/ 702 w 751"/>
                <a:gd name="T109" fmla="*/ 1 h 804"/>
                <a:gd name="T110" fmla="*/ 743 w 751"/>
                <a:gd name="T111" fmla="*/ 0 h 804"/>
                <a:gd name="T112" fmla="*/ 751 w 751"/>
                <a:gd name="T113" fmla="*/ 47 h 804"/>
                <a:gd name="T114" fmla="*/ 502 w 751"/>
                <a:gd name="T115" fmla="*/ 47 h 8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1"/>
                <a:gd name="T175" fmla="*/ 0 h 804"/>
                <a:gd name="T176" fmla="*/ 751 w 751"/>
                <a:gd name="T177" fmla="*/ 804 h 8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1" h="804">
                  <a:moveTo>
                    <a:pt x="502" y="47"/>
                  </a:moveTo>
                  <a:lnTo>
                    <a:pt x="99" y="55"/>
                  </a:lnTo>
                  <a:lnTo>
                    <a:pt x="95" y="64"/>
                  </a:lnTo>
                  <a:lnTo>
                    <a:pt x="71" y="76"/>
                  </a:lnTo>
                  <a:lnTo>
                    <a:pt x="59" y="94"/>
                  </a:lnTo>
                  <a:lnTo>
                    <a:pt x="47" y="174"/>
                  </a:lnTo>
                  <a:lnTo>
                    <a:pt x="49" y="276"/>
                  </a:lnTo>
                  <a:lnTo>
                    <a:pt x="53" y="361"/>
                  </a:lnTo>
                  <a:lnTo>
                    <a:pt x="51" y="373"/>
                  </a:lnTo>
                  <a:lnTo>
                    <a:pt x="55" y="488"/>
                  </a:lnTo>
                  <a:lnTo>
                    <a:pt x="53" y="498"/>
                  </a:lnTo>
                  <a:lnTo>
                    <a:pt x="53" y="510"/>
                  </a:lnTo>
                  <a:lnTo>
                    <a:pt x="55" y="570"/>
                  </a:lnTo>
                  <a:lnTo>
                    <a:pt x="56" y="615"/>
                  </a:lnTo>
                  <a:lnTo>
                    <a:pt x="55" y="640"/>
                  </a:lnTo>
                  <a:lnTo>
                    <a:pt x="55" y="686"/>
                  </a:lnTo>
                  <a:lnTo>
                    <a:pt x="55" y="703"/>
                  </a:lnTo>
                  <a:lnTo>
                    <a:pt x="55" y="725"/>
                  </a:lnTo>
                  <a:lnTo>
                    <a:pt x="55" y="748"/>
                  </a:lnTo>
                  <a:lnTo>
                    <a:pt x="56" y="804"/>
                  </a:lnTo>
                  <a:lnTo>
                    <a:pt x="7" y="804"/>
                  </a:lnTo>
                  <a:lnTo>
                    <a:pt x="7" y="749"/>
                  </a:lnTo>
                  <a:lnTo>
                    <a:pt x="2" y="561"/>
                  </a:lnTo>
                  <a:lnTo>
                    <a:pt x="5" y="493"/>
                  </a:lnTo>
                  <a:lnTo>
                    <a:pt x="0" y="333"/>
                  </a:lnTo>
                  <a:lnTo>
                    <a:pt x="2" y="285"/>
                  </a:lnTo>
                  <a:lnTo>
                    <a:pt x="2" y="276"/>
                  </a:lnTo>
                  <a:lnTo>
                    <a:pt x="0" y="244"/>
                  </a:lnTo>
                  <a:lnTo>
                    <a:pt x="2" y="222"/>
                  </a:lnTo>
                  <a:lnTo>
                    <a:pt x="0" y="139"/>
                  </a:lnTo>
                  <a:lnTo>
                    <a:pt x="2" y="136"/>
                  </a:lnTo>
                  <a:lnTo>
                    <a:pt x="4" y="123"/>
                  </a:lnTo>
                  <a:lnTo>
                    <a:pt x="5" y="109"/>
                  </a:lnTo>
                  <a:lnTo>
                    <a:pt x="8" y="94"/>
                  </a:lnTo>
                  <a:lnTo>
                    <a:pt x="12" y="80"/>
                  </a:lnTo>
                  <a:lnTo>
                    <a:pt x="19" y="67"/>
                  </a:lnTo>
                  <a:lnTo>
                    <a:pt x="28" y="54"/>
                  </a:lnTo>
                  <a:lnTo>
                    <a:pt x="40" y="41"/>
                  </a:lnTo>
                  <a:lnTo>
                    <a:pt x="55" y="30"/>
                  </a:lnTo>
                  <a:lnTo>
                    <a:pt x="69" y="19"/>
                  </a:lnTo>
                  <a:lnTo>
                    <a:pt x="110" y="17"/>
                  </a:lnTo>
                  <a:lnTo>
                    <a:pt x="151" y="14"/>
                  </a:lnTo>
                  <a:lnTo>
                    <a:pt x="193" y="12"/>
                  </a:lnTo>
                  <a:lnTo>
                    <a:pt x="235" y="10"/>
                  </a:lnTo>
                  <a:lnTo>
                    <a:pt x="278" y="9"/>
                  </a:lnTo>
                  <a:lnTo>
                    <a:pt x="321" y="8"/>
                  </a:lnTo>
                  <a:lnTo>
                    <a:pt x="363" y="7"/>
                  </a:lnTo>
                  <a:lnTo>
                    <a:pt x="406" y="6"/>
                  </a:lnTo>
                  <a:lnTo>
                    <a:pt x="448" y="5"/>
                  </a:lnTo>
                  <a:lnTo>
                    <a:pt x="491" y="5"/>
                  </a:lnTo>
                  <a:lnTo>
                    <a:pt x="534" y="4"/>
                  </a:lnTo>
                  <a:lnTo>
                    <a:pt x="576" y="4"/>
                  </a:lnTo>
                  <a:lnTo>
                    <a:pt x="619" y="3"/>
                  </a:lnTo>
                  <a:lnTo>
                    <a:pt x="661" y="3"/>
                  </a:lnTo>
                  <a:lnTo>
                    <a:pt x="702" y="1"/>
                  </a:lnTo>
                  <a:lnTo>
                    <a:pt x="743" y="0"/>
                  </a:lnTo>
                  <a:lnTo>
                    <a:pt x="751" y="47"/>
                  </a:lnTo>
                  <a:lnTo>
                    <a:pt x="502" y="4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3" name="Freeform 57">
              <a:extLst>
                <a:ext uri="{FF2B5EF4-FFF2-40B4-BE49-F238E27FC236}">
                  <a16:creationId xmlns:a16="http://schemas.microsoft.com/office/drawing/2014/main" id="{BA777FA9-C008-B18B-4F73-570FB8F08C2E}"/>
                </a:ext>
              </a:extLst>
            </p:cNvPr>
            <p:cNvSpPr>
              <a:spLocks/>
            </p:cNvSpPr>
            <p:nvPr/>
          </p:nvSpPr>
          <p:spPr bwMode="auto">
            <a:xfrm>
              <a:off x="3114" y="2630"/>
              <a:ext cx="240" cy="1011"/>
            </a:xfrm>
            <a:custGeom>
              <a:avLst/>
              <a:gdLst>
                <a:gd name="T0" fmla="*/ 120 w 240"/>
                <a:gd name="T1" fmla="*/ 324 h 1011"/>
                <a:gd name="T2" fmla="*/ 239 w 240"/>
                <a:gd name="T3" fmla="*/ 991 h 1011"/>
                <a:gd name="T4" fmla="*/ 240 w 240"/>
                <a:gd name="T5" fmla="*/ 1011 h 1011"/>
                <a:gd name="T6" fmla="*/ 218 w 240"/>
                <a:gd name="T7" fmla="*/ 1011 h 1011"/>
                <a:gd name="T8" fmla="*/ 196 w 240"/>
                <a:gd name="T9" fmla="*/ 1011 h 1011"/>
                <a:gd name="T10" fmla="*/ 180 w 240"/>
                <a:gd name="T11" fmla="*/ 1011 h 1011"/>
                <a:gd name="T12" fmla="*/ 170 w 240"/>
                <a:gd name="T13" fmla="*/ 943 h 1011"/>
                <a:gd name="T14" fmla="*/ 19 w 240"/>
                <a:gd name="T15" fmla="*/ 48 h 1011"/>
                <a:gd name="T16" fmla="*/ 8 w 240"/>
                <a:gd name="T17" fmla="*/ 48 h 1011"/>
                <a:gd name="T18" fmla="*/ 0 w 240"/>
                <a:gd name="T19" fmla="*/ 1 h 1011"/>
                <a:gd name="T20" fmla="*/ 9 w 240"/>
                <a:gd name="T21" fmla="*/ 1 h 1011"/>
                <a:gd name="T22" fmla="*/ 20 w 240"/>
                <a:gd name="T23" fmla="*/ 1 h 1011"/>
                <a:gd name="T24" fmla="*/ 30 w 240"/>
                <a:gd name="T25" fmla="*/ 1 h 1011"/>
                <a:gd name="T26" fmla="*/ 41 w 240"/>
                <a:gd name="T27" fmla="*/ 0 h 1011"/>
                <a:gd name="T28" fmla="*/ 52 w 240"/>
                <a:gd name="T29" fmla="*/ 0 h 1011"/>
                <a:gd name="T30" fmla="*/ 63 w 240"/>
                <a:gd name="T31" fmla="*/ 0 h 1011"/>
                <a:gd name="T32" fmla="*/ 73 w 240"/>
                <a:gd name="T33" fmla="*/ 0 h 1011"/>
                <a:gd name="T34" fmla="*/ 84 w 240"/>
                <a:gd name="T35" fmla="*/ 0 h 1011"/>
                <a:gd name="T36" fmla="*/ 66 w 240"/>
                <a:gd name="T37" fmla="*/ 63 h 1011"/>
                <a:gd name="T38" fmla="*/ 75 w 240"/>
                <a:gd name="T39" fmla="*/ 95 h 1011"/>
                <a:gd name="T40" fmla="*/ 82 w 240"/>
                <a:gd name="T41" fmla="*/ 128 h 1011"/>
                <a:gd name="T42" fmla="*/ 88 w 240"/>
                <a:gd name="T43" fmla="*/ 161 h 1011"/>
                <a:gd name="T44" fmla="*/ 95 w 240"/>
                <a:gd name="T45" fmla="*/ 193 h 1011"/>
                <a:gd name="T46" fmla="*/ 100 w 240"/>
                <a:gd name="T47" fmla="*/ 226 h 1011"/>
                <a:gd name="T48" fmla="*/ 106 w 240"/>
                <a:gd name="T49" fmla="*/ 258 h 1011"/>
                <a:gd name="T50" fmla="*/ 112 w 240"/>
                <a:gd name="T51" fmla="*/ 291 h 1011"/>
                <a:gd name="T52" fmla="*/ 120 w 240"/>
                <a:gd name="T53" fmla="*/ 324 h 10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0"/>
                <a:gd name="T82" fmla="*/ 0 h 1011"/>
                <a:gd name="T83" fmla="*/ 240 w 240"/>
                <a:gd name="T84" fmla="*/ 1011 h 10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0" h="1011">
                  <a:moveTo>
                    <a:pt x="120" y="324"/>
                  </a:moveTo>
                  <a:lnTo>
                    <a:pt x="239" y="991"/>
                  </a:lnTo>
                  <a:lnTo>
                    <a:pt x="240" y="1011"/>
                  </a:lnTo>
                  <a:lnTo>
                    <a:pt x="218" y="1011"/>
                  </a:lnTo>
                  <a:lnTo>
                    <a:pt x="196" y="1011"/>
                  </a:lnTo>
                  <a:lnTo>
                    <a:pt x="180" y="1011"/>
                  </a:lnTo>
                  <a:lnTo>
                    <a:pt x="170" y="943"/>
                  </a:lnTo>
                  <a:lnTo>
                    <a:pt x="19" y="48"/>
                  </a:lnTo>
                  <a:lnTo>
                    <a:pt x="8" y="48"/>
                  </a:lnTo>
                  <a:lnTo>
                    <a:pt x="0" y="1"/>
                  </a:lnTo>
                  <a:lnTo>
                    <a:pt x="9" y="1"/>
                  </a:lnTo>
                  <a:lnTo>
                    <a:pt x="20" y="1"/>
                  </a:lnTo>
                  <a:lnTo>
                    <a:pt x="30" y="1"/>
                  </a:lnTo>
                  <a:lnTo>
                    <a:pt x="41" y="0"/>
                  </a:lnTo>
                  <a:lnTo>
                    <a:pt x="52" y="0"/>
                  </a:lnTo>
                  <a:lnTo>
                    <a:pt x="63" y="0"/>
                  </a:lnTo>
                  <a:lnTo>
                    <a:pt x="73" y="0"/>
                  </a:lnTo>
                  <a:lnTo>
                    <a:pt x="84" y="0"/>
                  </a:lnTo>
                  <a:lnTo>
                    <a:pt x="66" y="63"/>
                  </a:lnTo>
                  <a:lnTo>
                    <a:pt x="75" y="95"/>
                  </a:lnTo>
                  <a:lnTo>
                    <a:pt x="82" y="128"/>
                  </a:lnTo>
                  <a:lnTo>
                    <a:pt x="88" y="161"/>
                  </a:lnTo>
                  <a:lnTo>
                    <a:pt x="95" y="193"/>
                  </a:lnTo>
                  <a:lnTo>
                    <a:pt x="100" y="226"/>
                  </a:lnTo>
                  <a:lnTo>
                    <a:pt x="106" y="258"/>
                  </a:lnTo>
                  <a:lnTo>
                    <a:pt x="112" y="291"/>
                  </a:lnTo>
                  <a:lnTo>
                    <a:pt x="120" y="32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F7DF5B16-3FA3-DDE0-DAF0-817F3C2B38B7}"/>
              </a:ext>
            </a:extLst>
          </p:cNvPr>
          <p:cNvSpPr txBox="1">
            <a:spLocks noChangeArrowheads="1"/>
          </p:cNvSpPr>
          <p:nvPr/>
        </p:nvSpPr>
        <p:spPr bwMode="auto">
          <a:xfrm>
            <a:off x="304800" y="1219200"/>
            <a:ext cx="693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t>The risk of ignoring forklift safety</a:t>
            </a:r>
          </a:p>
        </p:txBody>
      </p:sp>
      <p:sp>
        <p:nvSpPr>
          <p:cNvPr id="18435" name="TextBox 2">
            <a:extLst>
              <a:ext uri="{FF2B5EF4-FFF2-40B4-BE49-F238E27FC236}">
                <a16:creationId xmlns:a16="http://schemas.microsoft.com/office/drawing/2014/main" id="{60610B63-0DCA-31B2-CD4D-B26CCD849D15}"/>
              </a:ext>
            </a:extLst>
          </p:cNvPr>
          <p:cNvSpPr txBox="1">
            <a:spLocks noChangeArrowheads="1"/>
          </p:cNvSpPr>
          <p:nvPr/>
        </p:nvSpPr>
        <p:spPr bwMode="auto">
          <a:xfrm>
            <a:off x="304800" y="1905000"/>
            <a:ext cx="5638800" cy="4524375"/>
          </a:xfrm>
          <a:prstGeom prst="rect">
            <a:avLst/>
          </a:prstGeom>
          <a:noFill/>
          <a:ln w="9525">
            <a:noFill/>
            <a:miter lim="800000"/>
            <a:headEnd/>
            <a:tailEnd/>
          </a:ln>
        </p:spPr>
        <p:txBody>
          <a:bodyPr>
            <a:spAutoFit/>
          </a:bodyPr>
          <a:lstStyle/>
          <a:p>
            <a:pPr>
              <a:defRPr/>
            </a:pPr>
            <a:r>
              <a:rPr lang="en-US" sz="2400" dirty="0"/>
              <a:t>Forklifts are extremely useful in a variety of </a:t>
            </a:r>
            <a:br>
              <a:rPr lang="en-US" sz="2400" dirty="0"/>
            </a:br>
            <a:r>
              <a:rPr lang="en-US" sz="2400" dirty="0"/>
              <a:t>workplaces, but there is great risk of property damage, injury or death if you:</a:t>
            </a:r>
          </a:p>
          <a:p>
            <a:pPr>
              <a:defRPr/>
            </a:pPr>
            <a:endParaRPr lang="en-US" sz="2400" dirty="0"/>
          </a:p>
          <a:p>
            <a:pPr marL="341313" indent="-230188">
              <a:buFont typeface="Arial" pitchFamily="34" charset="0"/>
              <a:buChar char="•"/>
              <a:defRPr/>
            </a:pPr>
            <a:r>
              <a:rPr lang="en-US" sz="2400" dirty="0"/>
              <a:t>Are not trained on forklift safety</a:t>
            </a:r>
          </a:p>
          <a:p>
            <a:pPr marL="341313" indent="-230188">
              <a:buFont typeface="Arial" pitchFamily="34" charset="0"/>
              <a:buChar char="•"/>
              <a:defRPr/>
            </a:pPr>
            <a:r>
              <a:rPr lang="en-US" sz="2400" dirty="0"/>
              <a:t>Are not familiar with the specific forklift vehicle</a:t>
            </a:r>
          </a:p>
          <a:p>
            <a:pPr marL="341313" indent="-230188">
              <a:buFont typeface="Arial" pitchFamily="34" charset="0"/>
              <a:buChar char="•"/>
              <a:defRPr/>
            </a:pPr>
            <a:r>
              <a:rPr lang="en-US" sz="2400" dirty="0"/>
              <a:t>Operate the forklift in an unsafe manner</a:t>
            </a:r>
          </a:p>
          <a:p>
            <a:pPr marL="341313" indent="-230188">
              <a:buFont typeface="Arial" pitchFamily="34" charset="0"/>
              <a:buChar char="•"/>
              <a:defRPr/>
            </a:pPr>
            <a:r>
              <a:rPr lang="en-US" sz="2400" dirty="0"/>
              <a:t>Operate a forklift with a defect or missing parts</a:t>
            </a:r>
          </a:p>
        </p:txBody>
      </p:sp>
      <p:pic>
        <p:nvPicPr>
          <p:cNvPr id="17412" name="Picture 5" descr="forkliftaccident4.jpg">
            <a:extLst>
              <a:ext uri="{FF2B5EF4-FFF2-40B4-BE49-F238E27FC236}">
                <a16:creationId xmlns:a16="http://schemas.microsoft.com/office/drawing/2014/main" id="{84E5403A-57B2-D98D-D01E-41BEDE294AA6}"/>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b="2"/>
          <a:stretch>
            <a:fillRect/>
          </a:stretch>
        </p:blipFill>
        <p:spPr bwMode="auto">
          <a:xfrm>
            <a:off x="5703888" y="3962400"/>
            <a:ext cx="3006725"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8">
            <a:extLst>
              <a:ext uri="{FF2B5EF4-FFF2-40B4-BE49-F238E27FC236}">
                <a16:creationId xmlns:a16="http://schemas.microsoft.com/office/drawing/2014/main" id="{C12C2623-D8F9-1404-8BC3-37E3F2DB6434}"/>
              </a:ext>
            </a:extLst>
          </p:cNvPr>
          <p:cNvSpPr txBox="1">
            <a:spLocks noChangeArrowheads="1"/>
          </p:cNvSpPr>
          <p:nvPr/>
        </p:nvSpPr>
        <p:spPr bwMode="auto">
          <a:xfrm>
            <a:off x="-914400" y="2362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7414" name="TextBox 9">
            <a:extLst>
              <a:ext uri="{FF2B5EF4-FFF2-40B4-BE49-F238E27FC236}">
                <a16:creationId xmlns:a16="http://schemas.microsoft.com/office/drawing/2014/main" id="{03995132-1D30-EC91-0018-8A14C04999B9}"/>
              </a:ext>
            </a:extLst>
          </p:cNvPr>
          <p:cNvSpPr txBox="1">
            <a:spLocks noChangeArrowheads="1"/>
          </p:cNvSpPr>
          <p:nvPr/>
        </p:nvSpPr>
        <p:spPr bwMode="auto">
          <a:xfrm rot="5400000">
            <a:off x="8032750" y="5226050"/>
            <a:ext cx="1676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dirty="0"/>
              <a:t>Source: </a:t>
            </a:r>
            <a:r>
              <a:rPr lang="en-US" altLang="en-US" sz="800" dirty="0" err="1"/>
              <a:t>RiteHite</a:t>
            </a:r>
            <a:r>
              <a:rPr lang="en-US" altLang="en-US" sz="800" dirty="0"/>
              <a:t> Doors</a:t>
            </a:r>
          </a:p>
        </p:txBody>
      </p:sp>
      <p:pic>
        <p:nvPicPr>
          <p:cNvPr id="17415" name="Picture 7">
            <a:extLst>
              <a:ext uri="{FF2B5EF4-FFF2-40B4-BE49-F238E27FC236}">
                <a16:creationId xmlns:a16="http://schemas.microsoft.com/office/drawing/2014/main" id="{409AA369-CF59-7E80-F0C6-1C5F6122C72D}"/>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r="31" b="-41"/>
          <a:stretch>
            <a:fillRect/>
          </a:stretch>
        </p:blipFill>
        <p:spPr bwMode="auto">
          <a:xfrm>
            <a:off x="5791200" y="1371600"/>
            <a:ext cx="290195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PPTShape_0">
            <a:extLst>
              <a:ext uri="{FF2B5EF4-FFF2-40B4-BE49-F238E27FC236}">
                <a16:creationId xmlns:a16="http://schemas.microsoft.com/office/drawing/2014/main" id="{A7404394-D069-5FBB-8F4E-B0717E694CB7}"/>
              </a:ext>
            </a:extLst>
          </p:cNvPr>
          <p:cNvSpPr txBox="1">
            <a:spLocks noChangeArrowheads="1"/>
          </p:cNvSpPr>
          <p:nvPr/>
        </p:nvSpPr>
        <p:spPr bwMode="auto">
          <a:xfrm rot="5400000">
            <a:off x="7842250" y="2597150"/>
            <a:ext cx="205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t>Source: WorksafeBC</a:t>
            </a:r>
          </a:p>
        </p:txBody>
      </p:sp>
      <p:sp>
        <p:nvSpPr>
          <p:cNvPr id="17417" name="TextBox 3">
            <a:extLst>
              <a:ext uri="{FF2B5EF4-FFF2-40B4-BE49-F238E27FC236}">
                <a16:creationId xmlns:a16="http://schemas.microsoft.com/office/drawing/2014/main" id="{E1DA1EC0-49B4-9F1D-A1BC-B4F54E9BD415}"/>
              </a:ext>
            </a:extLst>
          </p:cNvPr>
          <p:cNvSpPr txBox="1">
            <a:spLocks noChangeArrowheads="1"/>
          </p:cNvSpPr>
          <p:nvPr/>
        </p:nvSpPr>
        <p:spPr bwMode="auto">
          <a:xfrm>
            <a:off x="304800" y="762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tx2"/>
                </a:solidFill>
              </a:rPr>
              <a:t>Safe Operation of Forklifts </a:t>
            </a:r>
            <a:br>
              <a:rPr lang="en-US" altLang="en-US" sz="3200">
                <a:solidFill>
                  <a:schemeClr val="tx2"/>
                </a:solidFill>
              </a:rPr>
            </a:br>
            <a:r>
              <a:rPr lang="en-US" altLang="en-US" sz="2400">
                <a:solidFill>
                  <a:schemeClr val="tx2"/>
                </a:solidFill>
              </a:rPr>
              <a:t>and Other Powered Industrial Trucks</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Box 2">
            <a:extLst>
              <a:ext uri="{FF2B5EF4-FFF2-40B4-BE49-F238E27FC236}">
                <a16:creationId xmlns:a16="http://schemas.microsoft.com/office/drawing/2014/main" id="{045E95DC-CF0B-A97E-3214-17310A9AE6FE}"/>
              </a:ext>
            </a:extLst>
          </p:cNvPr>
          <p:cNvSpPr txBox="1">
            <a:spLocks noChangeArrowheads="1"/>
          </p:cNvSpPr>
          <p:nvPr/>
        </p:nvSpPr>
        <p:spPr bwMode="auto">
          <a:xfrm>
            <a:off x="1524000" y="304800"/>
            <a:ext cx="7086600" cy="584200"/>
          </a:xfrm>
          <a:prstGeom prst="rect">
            <a:avLst/>
          </a:prstGeom>
          <a:noFill/>
          <a:ln w="9525">
            <a:noFill/>
            <a:miter lim="800000"/>
            <a:headEnd/>
            <a:tailEnd/>
          </a:ln>
        </p:spPr>
        <p:txBody>
          <a:bodyPr>
            <a:spAutoFit/>
          </a:bodyPr>
          <a:lstStyle/>
          <a:p>
            <a:pPr>
              <a:defRPr/>
            </a:pPr>
            <a:r>
              <a:rPr lang="en-US" sz="3200" dirty="0">
                <a:solidFill>
                  <a:schemeClr val="tx2"/>
                </a:solidFill>
                <a:latin typeface="+mj-lt"/>
              </a:rPr>
              <a:t>Forklift inspection and maintenance</a:t>
            </a:r>
          </a:p>
        </p:txBody>
      </p:sp>
      <p:sp>
        <p:nvSpPr>
          <p:cNvPr id="45059" name="Rectangle 3">
            <a:extLst>
              <a:ext uri="{FF2B5EF4-FFF2-40B4-BE49-F238E27FC236}">
                <a16:creationId xmlns:a16="http://schemas.microsoft.com/office/drawing/2014/main" id="{C42DD3D9-0093-D9D8-771F-BE7AC9310BF3}"/>
              </a:ext>
            </a:extLst>
          </p:cNvPr>
          <p:cNvSpPr>
            <a:spLocks noChangeArrowheads="1"/>
          </p:cNvSpPr>
          <p:nvPr/>
        </p:nvSpPr>
        <p:spPr bwMode="auto">
          <a:xfrm>
            <a:off x="304800" y="5934075"/>
            <a:ext cx="6248400" cy="1016000"/>
          </a:xfrm>
          <a:prstGeom prst="rect">
            <a:avLst/>
          </a:prstGeom>
          <a:solidFill>
            <a:srgbClr val="F5F6F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chemeClr val="bg2"/>
                </a:solidFill>
              </a:rPr>
              <a:t>A vehicle that is damaged, defective or otherwise unsafe must be removed from service. Report the problem to your supervisor immediately. </a:t>
            </a:r>
          </a:p>
        </p:txBody>
      </p:sp>
      <p:sp>
        <p:nvSpPr>
          <p:cNvPr id="45060" name="Rectangle 4">
            <a:extLst>
              <a:ext uri="{FF2B5EF4-FFF2-40B4-BE49-F238E27FC236}">
                <a16:creationId xmlns:a16="http://schemas.microsoft.com/office/drawing/2014/main" id="{9417368E-89B2-8499-B4ED-1C71DC60ED6D}"/>
              </a:ext>
            </a:extLst>
          </p:cNvPr>
          <p:cNvSpPr>
            <a:spLocks noChangeArrowheads="1"/>
          </p:cNvSpPr>
          <p:nvPr/>
        </p:nvSpPr>
        <p:spPr bwMode="auto">
          <a:xfrm>
            <a:off x="304800" y="1143000"/>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All forklifts be examined at least daily before being used. Forklifts used on a round-the-clock basis must be examined after each shift.  Check the following:</a:t>
            </a:r>
          </a:p>
        </p:txBody>
      </p:sp>
      <p:sp>
        <p:nvSpPr>
          <p:cNvPr id="45061" name="Rectangle 5">
            <a:extLst>
              <a:ext uri="{FF2B5EF4-FFF2-40B4-BE49-F238E27FC236}">
                <a16:creationId xmlns:a16="http://schemas.microsoft.com/office/drawing/2014/main" id="{6F1F93DE-EB3C-7D47-87FD-B331451D8DFD}"/>
              </a:ext>
            </a:extLst>
          </p:cNvPr>
          <p:cNvSpPr>
            <a:spLocks noChangeArrowheads="1"/>
          </p:cNvSpPr>
          <p:nvPr/>
        </p:nvSpPr>
        <p:spPr bwMode="auto">
          <a:xfrm>
            <a:off x="-381000" y="2133600"/>
            <a:ext cx="66294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857250" indent="-287338"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a:p>
            <a:pPr lvl="1" eaLnBrk="1" hangingPunct="1">
              <a:spcBef>
                <a:spcPts val="400"/>
              </a:spcBef>
              <a:buSzPct val="80000"/>
              <a:buFont typeface="Wingdings" panose="05000000000000000000" pitchFamily="2" charset="2"/>
              <a:buChar char="ü"/>
            </a:pPr>
            <a:r>
              <a:rPr lang="en-US" altLang="en-US" sz="2000"/>
              <a:t>Fluid levels -- oil, water, and hydraulic fluid. </a:t>
            </a:r>
          </a:p>
          <a:p>
            <a:pPr lvl="1" eaLnBrk="1" hangingPunct="1">
              <a:spcBef>
                <a:spcPts val="400"/>
              </a:spcBef>
              <a:buSzPct val="80000"/>
              <a:buFont typeface="Wingdings" panose="05000000000000000000" pitchFamily="2" charset="2"/>
              <a:buChar char="ü"/>
            </a:pPr>
            <a:r>
              <a:rPr lang="en-US" altLang="en-US" sz="2000"/>
              <a:t>Leaks, cracks or other visible defect in hydraulic hoses and mast chains. </a:t>
            </a:r>
          </a:p>
          <a:p>
            <a:pPr lvl="1" eaLnBrk="1" hangingPunct="1">
              <a:spcBef>
                <a:spcPts val="400"/>
              </a:spcBef>
              <a:buSzPct val="80000"/>
              <a:buFont typeface="Wingdings" panose="05000000000000000000" pitchFamily="2" charset="2"/>
              <a:buChar char="ü"/>
            </a:pPr>
            <a:r>
              <a:rPr lang="en-US" altLang="en-US" sz="2000"/>
              <a:t>Tire pressure and tire cuts or gouges.</a:t>
            </a:r>
          </a:p>
          <a:p>
            <a:pPr lvl="1" eaLnBrk="1" hangingPunct="1">
              <a:spcBef>
                <a:spcPts val="400"/>
              </a:spcBef>
              <a:buSzPct val="80000"/>
              <a:buFont typeface="Wingdings" panose="05000000000000000000" pitchFamily="2" charset="2"/>
              <a:buChar char="ü"/>
            </a:pPr>
            <a:r>
              <a:rPr lang="en-US" altLang="en-US" sz="2000"/>
              <a:t>Condition of the forks, including the top clip retaining pin. </a:t>
            </a:r>
          </a:p>
          <a:p>
            <a:pPr lvl="1" eaLnBrk="1" hangingPunct="1">
              <a:spcBef>
                <a:spcPts val="400"/>
              </a:spcBef>
              <a:buSzPct val="80000"/>
              <a:buFont typeface="Wingdings" panose="05000000000000000000" pitchFamily="2" charset="2"/>
              <a:buChar char="ü"/>
            </a:pPr>
            <a:r>
              <a:rPr lang="en-US" altLang="en-US" sz="2000"/>
              <a:t>Safety decals and nameplates in place and legible. </a:t>
            </a:r>
          </a:p>
          <a:p>
            <a:pPr lvl="1" eaLnBrk="1" hangingPunct="1">
              <a:spcBef>
                <a:spcPts val="400"/>
              </a:spcBef>
              <a:buSzPct val="80000"/>
              <a:buFont typeface="Wingdings" panose="05000000000000000000" pitchFamily="2" charset="2"/>
              <a:buChar char="ü"/>
            </a:pPr>
            <a:r>
              <a:rPr lang="en-US" altLang="en-US" sz="2000"/>
              <a:t>All safety devices working properly including the seat belt. </a:t>
            </a:r>
          </a:p>
        </p:txBody>
      </p:sp>
      <p:sp>
        <p:nvSpPr>
          <p:cNvPr id="45062" name="TextBox 10">
            <a:extLst>
              <a:ext uri="{FF2B5EF4-FFF2-40B4-BE49-F238E27FC236}">
                <a16:creationId xmlns:a16="http://schemas.microsoft.com/office/drawing/2014/main" id="{AFD62A8F-7756-3CF6-3249-25DF0CF66A38}"/>
              </a:ext>
            </a:extLst>
          </p:cNvPr>
          <p:cNvSpPr txBox="1">
            <a:spLocks noChangeArrowheads="1"/>
          </p:cNvSpPr>
          <p:nvPr/>
        </p:nvSpPr>
        <p:spPr bwMode="auto">
          <a:xfrm>
            <a:off x="6572250" y="4276725"/>
            <a:ext cx="1752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t>U.S. Army</a:t>
            </a:r>
          </a:p>
        </p:txBody>
      </p:sp>
      <p:pic>
        <p:nvPicPr>
          <p:cNvPr id="45063" name="Picture 10" descr="Photo of Crushed Fork Lift">
            <a:extLst>
              <a:ext uri="{FF2B5EF4-FFF2-40B4-BE49-F238E27FC236}">
                <a16:creationId xmlns:a16="http://schemas.microsoft.com/office/drawing/2014/main" id="{B2D17C82-9903-7EBD-65A2-ABC5AB954BF9}"/>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b="61"/>
          <a:stretch>
            <a:fillRect/>
          </a:stretch>
        </p:blipFill>
        <p:spPr bwMode="auto">
          <a:xfrm>
            <a:off x="6394450" y="4495800"/>
            <a:ext cx="25987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Box 9">
            <a:extLst>
              <a:ext uri="{FF2B5EF4-FFF2-40B4-BE49-F238E27FC236}">
                <a16:creationId xmlns:a16="http://schemas.microsoft.com/office/drawing/2014/main" id="{20F83817-D5A3-F791-C1FC-6054A60E0247}"/>
              </a:ext>
            </a:extLst>
          </p:cNvPr>
          <p:cNvSpPr txBox="1">
            <a:spLocks noChangeArrowheads="1"/>
          </p:cNvSpPr>
          <p:nvPr/>
        </p:nvSpPr>
        <p:spPr bwMode="auto">
          <a:xfrm>
            <a:off x="7086600" y="647700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t>MSHA</a:t>
            </a:r>
          </a:p>
        </p:txBody>
      </p:sp>
      <p:pic>
        <p:nvPicPr>
          <p:cNvPr id="45065" name="Picture 2" descr="ForkliftCheckingOil (Army).jpg">
            <a:extLst>
              <a:ext uri="{FF2B5EF4-FFF2-40B4-BE49-F238E27FC236}">
                <a16:creationId xmlns:a16="http://schemas.microsoft.com/office/drawing/2014/main" id="{DA4272C1-6F3B-F77B-B0D4-217D27F09B43}"/>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rcRect r="-64"/>
          <a:stretch>
            <a:fillRect/>
          </a:stretch>
        </p:blipFill>
        <p:spPr bwMode="auto">
          <a:xfrm>
            <a:off x="6324600" y="2249488"/>
            <a:ext cx="25908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Box 1">
            <a:extLst>
              <a:ext uri="{FF2B5EF4-FFF2-40B4-BE49-F238E27FC236}">
                <a16:creationId xmlns:a16="http://schemas.microsoft.com/office/drawing/2014/main" id="{09E1B7D9-29DE-57E3-A327-911EB6773653}"/>
              </a:ext>
            </a:extLst>
          </p:cNvPr>
          <p:cNvSpPr txBox="1">
            <a:spLocks noChangeArrowheads="1"/>
          </p:cNvSpPr>
          <p:nvPr/>
        </p:nvSpPr>
        <p:spPr bwMode="auto">
          <a:xfrm>
            <a:off x="1066800" y="228600"/>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chemeClr val="tx2"/>
                </a:solidFill>
              </a:rPr>
              <a:t>Refueling a propane powered forklift</a:t>
            </a:r>
          </a:p>
        </p:txBody>
      </p:sp>
      <p:sp>
        <p:nvSpPr>
          <p:cNvPr id="46083" name="Rectangle 1">
            <a:extLst>
              <a:ext uri="{FF2B5EF4-FFF2-40B4-BE49-F238E27FC236}">
                <a16:creationId xmlns:a16="http://schemas.microsoft.com/office/drawing/2014/main" id="{9235DA80-DC52-F098-057F-62115AB29357}"/>
              </a:ext>
            </a:extLst>
          </p:cNvPr>
          <p:cNvSpPr>
            <a:spLocks noChangeArrowheads="1"/>
          </p:cNvSpPr>
          <p:nvPr/>
        </p:nvSpPr>
        <p:spPr bwMode="auto">
          <a:xfrm>
            <a:off x="0" y="-300038"/>
            <a:ext cx="312738" cy="6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br>
              <a:rPr lang="en-US" altLang="en-US"/>
            </a:br>
            <a:r>
              <a:rPr lang="en-US" altLang="en-US"/>
              <a:t>  </a:t>
            </a:r>
          </a:p>
        </p:txBody>
      </p:sp>
      <p:sp>
        <p:nvSpPr>
          <p:cNvPr id="46084" name="Rectangle 2">
            <a:extLst>
              <a:ext uri="{FF2B5EF4-FFF2-40B4-BE49-F238E27FC236}">
                <a16:creationId xmlns:a16="http://schemas.microsoft.com/office/drawing/2014/main" id="{71B9CA14-3924-062A-E1FD-AEA14C63A933}"/>
              </a:ext>
            </a:extLst>
          </p:cNvPr>
          <p:cNvSpPr>
            <a:spLocks noChangeArrowheads="1"/>
          </p:cNvSpPr>
          <p:nvPr/>
        </p:nvSpPr>
        <p:spPr bwMode="auto">
          <a:xfrm>
            <a:off x="0" y="-438150"/>
            <a:ext cx="3127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a:p>
            <a:pPr>
              <a:buFontTx/>
              <a:buChar char="•"/>
            </a:pPr>
            <a:br>
              <a:rPr lang="en-US" altLang="en-US"/>
            </a:br>
            <a:r>
              <a:rPr lang="en-US" altLang="en-US"/>
              <a:t>  </a:t>
            </a:r>
          </a:p>
        </p:txBody>
      </p:sp>
      <p:sp>
        <p:nvSpPr>
          <p:cNvPr id="46085" name="Rectangle 6">
            <a:extLst>
              <a:ext uri="{FF2B5EF4-FFF2-40B4-BE49-F238E27FC236}">
                <a16:creationId xmlns:a16="http://schemas.microsoft.com/office/drawing/2014/main" id="{52B025A4-B2E9-0977-0AA3-C120297E8D23}"/>
              </a:ext>
            </a:extLst>
          </p:cNvPr>
          <p:cNvSpPr>
            <a:spLocks noChangeArrowheads="1"/>
          </p:cNvSpPr>
          <p:nvPr/>
        </p:nvSpPr>
        <p:spPr bwMode="auto">
          <a:xfrm>
            <a:off x="304800" y="914400"/>
            <a:ext cx="60198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Liquid propane is extremely cold when released to the atmosphere. If your skin is exposed to propane while refueling, you can get frostbite. </a:t>
            </a:r>
          </a:p>
          <a:p>
            <a:pPr eaLnBrk="1" hangingPunct="1">
              <a:spcBef>
                <a:spcPts val="1200"/>
              </a:spcBef>
            </a:pPr>
            <a:r>
              <a:rPr lang="en-US" altLang="en-US" sz="2400"/>
              <a:t>Shut off the engine before refueling.</a:t>
            </a:r>
          </a:p>
          <a:p>
            <a:pPr eaLnBrk="1" hangingPunct="1">
              <a:spcBef>
                <a:spcPts val="1200"/>
              </a:spcBef>
            </a:pPr>
            <a:r>
              <a:rPr lang="en-US" altLang="en-US" sz="2400"/>
              <a:t>Don’t leave propane-powered forklifts near high heat sources.  When parking propane-powered forklifts for a long period of time, turn the tank valve off.</a:t>
            </a:r>
          </a:p>
          <a:p>
            <a:pPr eaLnBrk="1" hangingPunct="1">
              <a:spcBef>
                <a:spcPts val="1200"/>
              </a:spcBef>
            </a:pPr>
            <a:r>
              <a:rPr lang="en-US" altLang="en-US" sz="2400"/>
              <a:t>Any propane leak must be taken seriously. Propane vapor is heavier than air and will tend to sink to the lowest lying area. If not adequately dissipated, it will ignite when exposed to a spark or flame.</a:t>
            </a:r>
          </a:p>
        </p:txBody>
      </p:sp>
      <p:pic>
        <p:nvPicPr>
          <p:cNvPr id="46086" name="Picture 7" descr="Operator changing LPG container.">
            <a:extLst>
              <a:ext uri="{FF2B5EF4-FFF2-40B4-BE49-F238E27FC236}">
                <a16:creationId xmlns:a16="http://schemas.microsoft.com/office/drawing/2014/main" id="{2681B091-B300-D227-2AEC-8E482D3D99AE}"/>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6400800" y="41148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2">
            <a:extLst>
              <a:ext uri="{FF2B5EF4-FFF2-40B4-BE49-F238E27FC236}">
                <a16:creationId xmlns:a16="http://schemas.microsoft.com/office/drawing/2014/main" id="{85095103-5272-5551-30D6-21B5EF924675}"/>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r="285" b="-400"/>
          <a:stretch>
            <a:fillRect/>
          </a:stretch>
        </p:blipFill>
        <p:spPr bwMode="auto">
          <a:xfrm>
            <a:off x="6340475" y="1447800"/>
            <a:ext cx="24987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Box 1">
            <a:extLst>
              <a:ext uri="{FF2B5EF4-FFF2-40B4-BE49-F238E27FC236}">
                <a16:creationId xmlns:a16="http://schemas.microsoft.com/office/drawing/2014/main" id="{9CD0A471-DD0A-C975-953F-3B8B6E626A35}"/>
              </a:ext>
            </a:extLst>
          </p:cNvPr>
          <p:cNvSpPr txBox="1">
            <a:spLocks noChangeArrowheads="1"/>
          </p:cNvSpPr>
          <p:nvPr/>
        </p:nvSpPr>
        <p:spPr bwMode="auto">
          <a:xfrm>
            <a:off x="457200" y="228600"/>
            <a:ext cx="7772400" cy="1077913"/>
          </a:xfrm>
          <a:prstGeom prst="rect">
            <a:avLst/>
          </a:prstGeom>
          <a:noFill/>
          <a:ln w="9525">
            <a:noFill/>
            <a:miter lim="800000"/>
            <a:headEnd/>
            <a:tailEnd/>
          </a:ln>
        </p:spPr>
        <p:txBody>
          <a:bodyPr>
            <a:spAutoFit/>
          </a:bodyPr>
          <a:lstStyle/>
          <a:p>
            <a:pPr marL="344488" algn="ctr">
              <a:defRPr/>
            </a:pPr>
            <a:r>
              <a:rPr lang="en-US" sz="3200" dirty="0">
                <a:solidFill>
                  <a:schemeClr val="tx2"/>
                </a:solidFill>
                <a:latin typeface="+mj-lt"/>
              </a:rPr>
              <a:t>Charging or changing batteries on electric forklifts</a:t>
            </a:r>
          </a:p>
        </p:txBody>
      </p:sp>
      <p:pic>
        <p:nvPicPr>
          <p:cNvPr id="47107" name="Picture 3" descr="forkliftBatteries1.jpg">
            <a:extLst>
              <a:ext uri="{FF2B5EF4-FFF2-40B4-BE49-F238E27FC236}">
                <a16:creationId xmlns:a16="http://schemas.microsoft.com/office/drawing/2014/main" id="{4D01D4FD-165D-5BE5-513F-108270BE77F6}"/>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715000" y="1295400"/>
            <a:ext cx="3113088" cy="2127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7108" name="Picture 11" descr="Water is added at the end of the charge by operator wearing PPE.">
            <a:extLst>
              <a:ext uri="{FF2B5EF4-FFF2-40B4-BE49-F238E27FC236}">
                <a16:creationId xmlns:a16="http://schemas.microsoft.com/office/drawing/2014/main" id="{98B15E38-94B2-9428-9C62-F414CF0C3185}"/>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5715000" y="3614738"/>
            <a:ext cx="304800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10">
            <a:extLst>
              <a:ext uri="{FF2B5EF4-FFF2-40B4-BE49-F238E27FC236}">
                <a16:creationId xmlns:a16="http://schemas.microsoft.com/office/drawing/2014/main" id="{2E60C173-F01D-E7E1-A699-0BF362154FDC}"/>
              </a:ext>
            </a:extLst>
          </p:cNvPr>
          <p:cNvSpPr txBox="1">
            <a:spLocks noChangeArrowheads="1"/>
          </p:cNvSpPr>
          <p:nvPr/>
        </p:nvSpPr>
        <p:spPr bwMode="auto">
          <a:xfrm>
            <a:off x="152400" y="1371600"/>
            <a:ext cx="5410200" cy="4770438"/>
          </a:xfrm>
          <a:prstGeom prst="rect">
            <a:avLst/>
          </a:prstGeom>
          <a:noFill/>
          <a:ln w="9525">
            <a:noFill/>
            <a:miter lim="800000"/>
            <a:headEnd/>
            <a:tailEnd/>
          </a:ln>
        </p:spPr>
        <p:txBody>
          <a:bodyPr>
            <a:spAutoFit/>
          </a:bodyPr>
          <a:lstStyle/>
          <a:p>
            <a:pPr>
              <a:defRPr/>
            </a:pPr>
            <a:r>
              <a:rPr lang="en-US" sz="2400" dirty="0">
                <a:latin typeface="Arial" charset="0"/>
              </a:rPr>
              <a:t>The battery changing/charging area should have the following:</a:t>
            </a:r>
          </a:p>
          <a:p>
            <a:pPr marL="625475" indent="-342900">
              <a:spcBef>
                <a:spcPts val="1200"/>
              </a:spcBef>
              <a:buSzPct val="75000"/>
              <a:buFont typeface="Wingdings" pitchFamily="2" charset="2"/>
              <a:buChar char="Ø"/>
              <a:defRPr/>
            </a:pPr>
            <a:r>
              <a:rPr lang="en-US" sz="2400" dirty="0">
                <a:latin typeface="Arial" charset="0"/>
              </a:rPr>
              <a:t>No smoking signs. </a:t>
            </a:r>
          </a:p>
          <a:p>
            <a:pPr marL="625475" indent="-342900">
              <a:spcBef>
                <a:spcPts val="1200"/>
              </a:spcBef>
              <a:buSzPct val="75000"/>
              <a:buFont typeface="Wingdings" pitchFamily="2" charset="2"/>
              <a:buChar char="Ø"/>
              <a:defRPr/>
            </a:pPr>
            <a:r>
              <a:rPr lang="en-US" sz="2400" dirty="0">
                <a:latin typeface="Arial" charset="0"/>
              </a:rPr>
              <a:t>Adequate fire protection. </a:t>
            </a:r>
          </a:p>
          <a:p>
            <a:pPr marL="625475" indent="-342900">
              <a:spcBef>
                <a:spcPts val="1200"/>
              </a:spcBef>
              <a:buSzPct val="75000"/>
              <a:buFont typeface="Wingdings" pitchFamily="2" charset="2"/>
              <a:buChar char="Ø"/>
              <a:defRPr/>
            </a:pPr>
            <a:r>
              <a:rPr lang="en-US" sz="2400" dirty="0">
                <a:latin typeface="Arial" charset="0"/>
              </a:rPr>
              <a:t>Plenty of water for flushing and neutralizing spilled battery acid. </a:t>
            </a:r>
          </a:p>
          <a:p>
            <a:pPr marL="625475" indent="-342900">
              <a:spcBef>
                <a:spcPts val="1200"/>
              </a:spcBef>
              <a:buSzPct val="75000"/>
              <a:buFont typeface="Wingdings" pitchFamily="2" charset="2"/>
              <a:buChar char="Ø"/>
              <a:defRPr/>
            </a:pPr>
            <a:r>
              <a:rPr lang="en-US" sz="2400" dirty="0">
                <a:latin typeface="Arial" charset="0"/>
              </a:rPr>
              <a:t>An eyewash that provides at least </a:t>
            </a:r>
            <a:br>
              <a:rPr lang="en-US" sz="2400" dirty="0">
                <a:latin typeface="Arial" charset="0"/>
              </a:rPr>
            </a:br>
            <a:r>
              <a:rPr lang="en-US" sz="2400" dirty="0">
                <a:latin typeface="Arial" charset="0"/>
              </a:rPr>
              <a:t>15 minutes of flowing water enough ventilation to  remove hydrogen gas during battery charging.</a:t>
            </a:r>
          </a:p>
        </p:txBody>
      </p:sp>
      <p:sp>
        <p:nvSpPr>
          <p:cNvPr id="47110" name="TextBox 11">
            <a:extLst>
              <a:ext uri="{FF2B5EF4-FFF2-40B4-BE49-F238E27FC236}">
                <a16:creationId xmlns:a16="http://schemas.microsoft.com/office/drawing/2014/main" id="{009C4456-9336-90E1-51E0-44421BCFC951}"/>
              </a:ext>
            </a:extLst>
          </p:cNvPr>
          <p:cNvSpPr txBox="1">
            <a:spLocks noChangeArrowheads="1"/>
          </p:cNvSpPr>
          <p:nvPr/>
        </p:nvSpPr>
        <p:spPr bwMode="auto">
          <a:xfrm>
            <a:off x="228600" y="6149975"/>
            <a:ext cx="8686800" cy="708025"/>
          </a:xfrm>
          <a:prstGeom prst="rect">
            <a:avLst/>
          </a:prstGeom>
          <a:solidFill>
            <a:srgbClr val="F5F6F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chemeClr val="bg2"/>
                </a:solidFill>
              </a:rPr>
              <a:t>If you have to add water to batteries or handle battery acid, be sure to wear personal protective equipment.</a:t>
            </a:r>
          </a:p>
        </p:txBody>
      </p:sp>
      <p:cxnSp>
        <p:nvCxnSpPr>
          <p:cNvPr id="14" name="Straight Arrow Connector 13">
            <a:extLst>
              <a:ext uri="{FF2B5EF4-FFF2-40B4-BE49-F238E27FC236}">
                <a16:creationId xmlns:a16="http://schemas.microsoft.com/office/drawing/2014/main" id="{01017A7B-FA10-ED69-6009-2F16B941569E}"/>
              </a:ext>
            </a:extLst>
          </p:cNvPr>
          <p:cNvCxnSpPr/>
          <p:nvPr/>
        </p:nvCxnSpPr>
        <p:spPr>
          <a:xfrm flipV="1">
            <a:off x="4876800" y="4876800"/>
            <a:ext cx="1600200" cy="1219200"/>
          </a:xfrm>
          <a:prstGeom prst="straightConnector1">
            <a:avLst/>
          </a:prstGeom>
          <a:ln w="31750">
            <a:solidFill>
              <a:srgbClr val="FF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Box 2">
            <a:extLst>
              <a:ext uri="{FF2B5EF4-FFF2-40B4-BE49-F238E27FC236}">
                <a16:creationId xmlns:a16="http://schemas.microsoft.com/office/drawing/2014/main" id="{28189457-4F36-FD5B-6032-91DF14265945}"/>
              </a:ext>
            </a:extLst>
          </p:cNvPr>
          <p:cNvSpPr txBox="1">
            <a:spLocks noChangeArrowheads="1"/>
          </p:cNvSpPr>
          <p:nvPr/>
        </p:nvSpPr>
        <p:spPr bwMode="auto">
          <a:xfrm>
            <a:off x="381000" y="1295400"/>
            <a:ext cx="5029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Forklifts can have a variety of attachments which affect their performance and use. </a:t>
            </a:r>
          </a:p>
          <a:p>
            <a:pPr eaLnBrk="1" hangingPunct="1"/>
            <a:endParaRPr lang="en-US" altLang="en-US" sz="2400"/>
          </a:p>
          <a:p>
            <a:pPr eaLnBrk="1" hangingPunct="1"/>
            <a:r>
              <a:rPr lang="en-US" altLang="en-US" sz="2400"/>
              <a:t>The load capacity of the forklift is </a:t>
            </a:r>
            <a:br>
              <a:rPr lang="en-US" altLang="en-US" sz="2400"/>
            </a:br>
            <a:r>
              <a:rPr lang="en-US" altLang="en-US" sz="2400"/>
              <a:t>reduced by the weight of the </a:t>
            </a:r>
            <a:br>
              <a:rPr lang="en-US" altLang="en-US" sz="2400"/>
            </a:br>
            <a:r>
              <a:rPr lang="en-US" altLang="en-US" sz="2400"/>
              <a:t>attachment. </a:t>
            </a:r>
          </a:p>
          <a:p>
            <a:pPr eaLnBrk="1" hangingPunct="1"/>
            <a:r>
              <a:rPr lang="en-US" altLang="en-US" sz="2400"/>
              <a:t> </a:t>
            </a:r>
          </a:p>
          <a:p>
            <a:pPr eaLnBrk="1" hangingPunct="1"/>
            <a:r>
              <a:rPr lang="en-US" altLang="en-US" sz="2400"/>
              <a:t>The attachment must be approved by the forklift manufacturer.</a:t>
            </a:r>
          </a:p>
        </p:txBody>
      </p:sp>
      <p:sp>
        <p:nvSpPr>
          <p:cNvPr id="37891" name="TextBox 1">
            <a:extLst>
              <a:ext uri="{FF2B5EF4-FFF2-40B4-BE49-F238E27FC236}">
                <a16:creationId xmlns:a16="http://schemas.microsoft.com/office/drawing/2014/main" id="{06345C6B-72B5-8547-4CF1-50959454748F}"/>
              </a:ext>
            </a:extLst>
          </p:cNvPr>
          <p:cNvSpPr txBox="1">
            <a:spLocks noChangeArrowheads="1"/>
          </p:cNvSpPr>
          <p:nvPr/>
        </p:nvSpPr>
        <p:spPr bwMode="auto">
          <a:xfrm>
            <a:off x="2438400" y="228600"/>
            <a:ext cx="4648200" cy="584200"/>
          </a:xfrm>
          <a:prstGeom prst="rect">
            <a:avLst/>
          </a:prstGeom>
          <a:noFill/>
          <a:ln w="9525">
            <a:noFill/>
            <a:miter lim="800000"/>
            <a:headEnd/>
            <a:tailEnd/>
          </a:ln>
        </p:spPr>
        <p:txBody>
          <a:bodyPr>
            <a:spAutoFit/>
          </a:bodyPr>
          <a:lstStyle/>
          <a:p>
            <a:pPr>
              <a:defRPr/>
            </a:pPr>
            <a:r>
              <a:rPr lang="en-US" sz="3200" dirty="0">
                <a:solidFill>
                  <a:schemeClr val="tx2"/>
                </a:solidFill>
                <a:latin typeface="+mj-lt"/>
              </a:rPr>
              <a:t>Forklift Attachments</a:t>
            </a:r>
          </a:p>
        </p:txBody>
      </p:sp>
      <p:sp>
        <p:nvSpPr>
          <p:cNvPr id="48132" name="TextBox 7">
            <a:extLst>
              <a:ext uri="{FF2B5EF4-FFF2-40B4-BE49-F238E27FC236}">
                <a16:creationId xmlns:a16="http://schemas.microsoft.com/office/drawing/2014/main" id="{7B3AF0EC-9DC3-7BC8-6B95-4DF90B0864B9}"/>
              </a:ext>
            </a:extLst>
          </p:cNvPr>
          <p:cNvSpPr txBox="1">
            <a:spLocks noChangeArrowheads="1"/>
          </p:cNvSpPr>
          <p:nvPr/>
        </p:nvSpPr>
        <p:spPr bwMode="auto">
          <a:xfrm>
            <a:off x="152400" y="5486400"/>
            <a:ext cx="5791200" cy="1016000"/>
          </a:xfrm>
          <a:prstGeom prst="rect">
            <a:avLst/>
          </a:prstGeom>
          <a:solidFill>
            <a:srgbClr val="F5F6F9"/>
          </a:solidFill>
          <a:ln>
            <a:noFill/>
          </a:ln>
          <a:extLs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chemeClr val="bg2"/>
                </a:solidFill>
              </a:rPr>
              <a:t>Be sure you know how to use the specific attachment on the forklift you will be operating or get training if you don’t.</a:t>
            </a:r>
          </a:p>
        </p:txBody>
      </p:sp>
      <p:pic>
        <p:nvPicPr>
          <p:cNvPr id="48133" name="Picture 8">
            <a:extLst>
              <a:ext uri="{FF2B5EF4-FFF2-40B4-BE49-F238E27FC236}">
                <a16:creationId xmlns:a16="http://schemas.microsoft.com/office/drawing/2014/main" id="{71613335-B303-50DB-BEBA-F95F9C925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713" y="4495800"/>
            <a:ext cx="23653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9">
            <a:extLst>
              <a:ext uri="{FF2B5EF4-FFF2-40B4-BE49-F238E27FC236}">
                <a16:creationId xmlns:a16="http://schemas.microsoft.com/office/drawing/2014/main" id="{78A25C9D-8B5C-FAA8-12EB-7783923384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9463" y="2895600"/>
            <a:ext cx="29797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10">
            <a:extLst>
              <a:ext uri="{FF2B5EF4-FFF2-40B4-BE49-F238E27FC236}">
                <a16:creationId xmlns:a16="http://schemas.microsoft.com/office/drawing/2014/main" id="{BFA8CA16-A0D6-46B6-BF91-C20020E7DD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685800"/>
            <a:ext cx="25146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Box 10">
            <a:extLst>
              <a:ext uri="{FF2B5EF4-FFF2-40B4-BE49-F238E27FC236}">
                <a16:creationId xmlns:a16="http://schemas.microsoft.com/office/drawing/2014/main" id="{5FFBB3A9-1131-DF68-EF6E-AE6BA008F214}"/>
              </a:ext>
            </a:extLst>
          </p:cNvPr>
          <p:cNvSpPr txBox="1">
            <a:spLocks noChangeArrowheads="1"/>
          </p:cNvSpPr>
          <p:nvPr/>
        </p:nvSpPr>
        <p:spPr bwMode="auto">
          <a:xfrm>
            <a:off x="6400800" y="2590800"/>
            <a:ext cx="2079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Crane Attachment</a:t>
            </a:r>
          </a:p>
        </p:txBody>
      </p:sp>
      <p:sp>
        <p:nvSpPr>
          <p:cNvPr id="48137" name="TextBox 11">
            <a:extLst>
              <a:ext uri="{FF2B5EF4-FFF2-40B4-BE49-F238E27FC236}">
                <a16:creationId xmlns:a16="http://schemas.microsoft.com/office/drawing/2014/main" id="{452DB349-BB6A-B091-65D6-36B59FB8D2CA}"/>
              </a:ext>
            </a:extLst>
          </p:cNvPr>
          <p:cNvSpPr txBox="1">
            <a:spLocks noChangeArrowheads="1"/>
          </p:cNvSpPr>
          <p:nvPr/>
        </p:nvSpPr>
        <p:spPr bwMode="auto">
          <a:xfrm>
            <a:off x="6324600" y="4114800"/>
            <a:ext cx="2641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Drum Grabber Attachment</a:t>
            </a:r>
          </a:p>
        </p:txBody>
      </p:sp>
      <p:sp>
        <p:nvSpPr>
          <p:cNvPr id="48138" name="TextBox 12">
            <a:extLst>
              <a:ext uri="{FF2B5EF4-FFF2-40B4-BE49-F238E27FC236}">
                <a16:creationId xmlns:a16="http://schemas.microsoft.com/office/drawing/2014/main" id="{4550457E-E416-96CD-79DF-E94B6DD31A6D}"/>
              </a:ext>
            </a:extLst>
          </p:cNvPr>
          <p:cNvSpPr txBox="1">
            <a:spLocks noChangeArrowheads="1"/>
          </p:cNvSpPr>
          <p:nvPr/>
        </p:nvSpPr>
        <p:spPr bwMode="auto">
          <a:xfrm>
            <a:off x="6324600" y="64770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Carpet Lifting Attachment</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Box 1">
            <a:extLst>
              <a:ext uri="{FF2B5EF4-FFF2-40B4-BE49-F238E27FC236}">
                <a16:creationId xmlns:a16="http://schemas.microsoft.com/office/drawing/2014/main" id="{32B4A9A4-A16C-A57A-EC2B-8DAC20AA383C}"/>
              </a:ext>
            </a:extLst>
          </p:cNvPr>
          <p:cNvSpPr txBox="1">
            <a:spLocks noChangeArrowheads="1"/>
          </p:cNvSpPr>
          <p:nvPr/>
        </p:nvSpPr>
        <p:spPr bwMode="auto">
          <a:xfrm>
            <a:off x="1524000" y="304800"/>
            <a:ext cx="5257800" cy="584200"/>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Stacking loads on pallets</a:t>
            </a:r>
          </a:p>
        </p:txBody>
      </p:sp>
      <p:sp>
        <p:nvSpPr>
          <p:cNvPr id="49155" name="TextBox 5">
            <a:extLst>
              <a:ext uri="{FF2B5EF4-FFF2-40B4-BE49-F238E27FC236}">
                <a16:creationId xmlns:a16="http://schemas.microsoft.com/office/drawing/2014/main" id="{66D87FD2-330A-04B0-C7E1-8C69F6434EEC}"/>
              </a:ext>
            </a:extLst>
          </p:cNvPr>
          <p:cNvSpPr txBox="1">
            <a:spLocks noChangeArrowheads="1"/>
          </p:cNvSpPr>
          <p:nvPr/>
        </p:nvSpPr>
        <p:spPr bwMode="auto">
          <a:xfrm>
            <a:off x="381000" y="3810000"/>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Loose loads are subject to falling.  Off center loads can also be subject to falling or cause the forklift to tip over.  The illustrations above show the correct way to load pallets.</a:t>
            </a:r>
          </a:p>
        </p:txBody>
      </p:sp>
      <p:sp>
        <p:nvSpPr>
          <p:cNvPr id="49156" name="TextBox 7">
            <a:extLst>
              <a:ext uri="{FF2B5EF4-FFF2-40B4-BE49-F238E27FC236}">
                <a16:creationId xmlns:a16="http://schemas.microsoft.com/office/drawing/2014/main" id="{B4442490-1F10-733C-4418-512E411141D6}"/>
              </a:ext>
            </a:extLst>
          </p:cNvPr>
          <p:cNvSpPr txBox="1">
            <a:spLocks noChangeArrowheads="1"/>
          </p:cNvSpPr>
          <p:nvPr/>
        </p:nvSpPr>
        <p:spPr bwMode="auto">
          <a:xfrm>
            <a:off x="5029200" y="5715000"/>
            <a:ext cx="381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Avoid using damaged pallets</a:t>
            </a:r>
            <a:r>
              <a:rPr lang="en-US" altLang="en-US" sz="1400"/>
              <a:t>.</a:t>
            </a:r>
          </a:p>
        </p:txBody>
      </p:sp>
      <p:pic>
        <p:nvPicPr>
          <p:cNvPr id="49157" name="Picture 10">
            <a:extLst>
              <a:ext uri="{FF2B5EF4-FFF2-40B4-BE49-F238E27FC236}">
                <a16:creationId xmlns:a16="http://schemas.microsoft.com/office/drawing/2014/main" id="{741325D9-CA42-1F49-FC0C-91E281A998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60" b="291"/>
          <a:stretch>
            <a:fillRect/>
          </a:stretch>
        </p:blipFill>
        <p:spPr bwMode="auto">
          <a:xfrm>
            <a:off x="381000" y="1060450"/>
            <a:ext cx="1493838"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Box 14">
            <a:extLst>
              <a:ext uri="{FF2B5EF4-FFF2-40B4-BE49-F238E27FC236}">
                <a16:creationId xmlns:a16="http://schemas.microsoft.com/office/drawing/2014/main" id="{C070D905-73C7-14A4-8072-9EDDDD2715AA}"/>
              </a:ext>
            </a:extLst>
          </p:cNvPr>
          <p:cNvSpPr txBox="1">
            <a:spLocks noChangeArrowheads="1"/>
          </p:cNvSpPr>
          <p:nvPr/>
        </p:nvSpPr>
        <p:spPr bwMode="auto">
          <a:xfrm>
            <a:off x="228600" y="2743200"/>
            <a:ext cx="19335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BLOCK</a:t>
            </a:r>
          </a:p>
          <a:p>
            <a:pPr algn="ctr" eaLnBrk="1" hangingPunct="1"/>
            <a:r>
              <a:rPr lang="en-US" altLang="en-US" sz="1200"/>
              <a:t>The most common.  </a:t>
            </a:r>
            <a:br>
              <a:rPr lang="en-US" altLang="en-US" sz="1200"/>
            </a:br>
            <a:r>
              <a:rPr lang="en-US" altLang="en-US" sz="1200"/>
              <a:t>The upper level may be unstable if not encircled with wire or strapping.</a:t>
            </a:r>
          </a:p>
        </p:txBody>
      </p:sp>
      <p:pic>
        <p:nvPicPr>
          <p:cNvPr id="49159" name="Picture 11">
            <a:extLst>
              <a:ext uri="{FF2B5EF4-FFF2-40B4-BE49-F238E27FC236}">
                <a16:creationId xmlns:a16="http://schemas.microsoft.com/office/drawing/2014/main" id="{AE49A377-EEA4-55F3-EE7B-E60E725442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314" b="-98"/>
          <a:stretch>
            <a:fillRect/>
          </a:stretch>
        </p:blipFill>
        <p:spPr bwMode="auto">
          <a:xfrm>
            <a:off x="2373313" y="1143000"/>
            <a:ext cx="1485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Box 15">
            <a:extLst>
              <a:ext uri="{FF2B5EF4-FFF2-40B4-BE49-F238E27FC236}">
                <a16:creationId xmlns:a16="http://schemas.microsoft.com/office/drawing/2014/main" id="{F01C9BCA-77AC-B50A-769F-5AD2FF253FBA}"/>
              </a:ext>
            </a:extLst>
          </p:cNvPr>
          <p:cNvSpPr txBox="1">
            <a:spLocks noChangeArrowheads="1"/>
          </p:cNvSpPr>
          <p:nvPr/>
        </p:nvSpPr>
        <p:spPr bwMode="auto">
          <a:xfrm>
            <a:off x="2362200" y="2743200"/>
            <a:ext cx="152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BRICK</a:t>
            </a:r>
          </a:p>
          <a:p>
            <a:pPr algn="ctr" eaLnBrk="1" hangingPunct="1"/>
            <a:r>
              <a:rPr lang="en-US" altLang="en-US" sz="1200"/>
              <a:t>Containers are interlocked by turning each level 90 degrees.</a:t>
            </a:r>
          </a:p>
        </p:txBody>
      </p:sp>
      <p:grpSp>
        <p:nvGrpSpPr>
          <p:cNvPr id="49161" name="Group 20">
            <a:extLst>
              <a:ext uri="{FF2B5EF4-FFF2-40B4-BE49-F238E27FC236}">
                <a16:creationId xmlns:a16="http://schemas.microsoft.com/office/drawing/2014/main" id="{98B3C8F7-AC1B-1BC8-2133-0323859E39CB}"/>
              </a:ext>
            </a:extLst>
          </p:cNvPr>
          <p:cNvGrpSpPr>
            <a:grpSpLocks/>
          </p:cNvGrpSpPr>
          <p:nvPr/>
        </p:nvGrpSpPr>
        <p:grpSpPr bwMode="auto">
          <a:xfrm>
            <a:off x="3886200" y="1066800"/>
            <a:ext cx="2209800" cy="2330450"/>
            <a:chOff x="3421048" y="1752599"/>
            <a:chExt cx="1524000" cy="1657052"/>
          </a:xfrm>
        </p:grpSpPr>
        <p:pic>
          <p:nvPicPr>
            <p:cNvPr id="49169" name="Picture 12">
              <a:extLst>
                <a:ext uri="{FF2B5EF4-FFF2-40B4-BE49-F238E27FC236}">
                  <a16:creationId xmlns:a16="http://schemas.microsoft.com/office/drawing/2014/main" id="{F0C9C2CB-816F-AC99-077C-0433B313F7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9648" y="1752599"/>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0" name="TextBox 17">
              <a:extLst>
                <a:ext uri="{FF2B5EF4-FFF2-40B4-BE49-F238E27FC236}">
                  <a16:creationId xmlns:a16="http://schemas.microsoft.com/office/drawing/2014/main" id="{DA03D58C-E4F2-2A85-FD00-C22C81011219}"/>
                </a:ext>
              </a:extLst>
            </p:cNvPr>
            <p:cNvSpPr txBox="1">
              <a:spLocks noChangeArrowheads="1"/>
            </p:cNvSpPr>
            <p:nvPr/>
          </p:nvSpPr>
          <p:spPr bwMode="auto">
            <a:xfrm>
              <a:off x="3421048" y="2900239"/>
              <a:ext cx="1524000" cy="50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PINWHEEL</a:t>
              </a:r>
            </a:p>
            <a:p>
              <a:pPr algn="ctr" eaLnBrk="1" hangingPunct="1"/>
              <a:r>
                <a:rPr lang="en-US" altLang="en-US" sz="1200"/>
                <a:t>Used where brick pattern is unstable.</a:t>
              </a:r>
            </a:p>
          </p:txBody>
        </p:sp>
      </p:grpSp>
      <p:grpSp>
        <p:nvGrpSpPr>
          <p:cNvPr id="49162" name="Group 19">
            <a:extLst>
              <a:ext uri="{FF2B5EF4-FFF2-40B4-BE49-F238E27FC236}">
                <a16:creationId xmlns:a16="http://schemas.microsoft.com/office/drawing/2014/main" id="{B69D7A27-ECBD-0D80-FAA5-9D5B73A5B10B}"/>
              </a:ext>
            </a:extLst>
          </p:cNvPr>
          <p:cNvGrpSpPr>
            <a:grpSpLocks/>
          </p:cNvGrpSpPr>
          <p:nvPr/>
        </p:nvGrpSpPr>
        <p:grpSpPr bwMode="auto">
          <a:xfrm>
            <a:off x="5943600" y="1066800"/>
            <a:ext cx="3200400" cy="2724150"/>
            <a:chOff x="5105400" y="1752600"/>
            <a:chExt cx="2667000" cy="2343239"/>
          </a:xfrm>
        </p:grpSpPr>
        <p:pic>
          <p:nvPicPr>
            <p:cNvPr id="49166" name="Picture 13">
              <a:extLst>
                <a:ext uri="{FF2B5EF4-FFF2-40B4-BE49-F238E27FC236}">
                  <a16:creationId xmlns:a16="http://schemas.microsoft.com/office/drawing/2014/main" id="{759E5319-A74C-3BFC-B8EB-8A0AAE8D27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8997" y="1760551"/>
              <a:ext cx="1005840" cy="108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7" name="Picture 14">
              <a:extLst>
                <a:ext uri="{FF2B5EF4-FFF2-40B4-BE49-F238E27FC236}">
                  <a16:creationId xmlns:a16="http://schemas.microsoft.com/office/drawing/2014/main" id="{604CC7CF-1903-F4B0-BDFD-7638F99FB5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2" b="2"/>
            <a:stretch>
              <a:fillRect/>
            </a:stretch>
          </p:blipFill>
          <p:spPr bwMode="auto">
            <a:xfrm>
              <a:off x="6553200" y="1752600"/>
              <a:ext cx="997888" cy="10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8" name="TextBox 18">
              <a:extLst>
                <a:ext uri="{FF2B5EF4-FFF2-40B4-BE49-F238E27FC236}">
                  <a16:creationId xmlns:a16="http://schemas.microsoft.com/office/drawing/2014/main" id="{4E0A58A1-F2DA-8E0A-747E-4F23F8E34EB2}"/>
                </a:ext>
              </a:extLst>
            </p:cNvPr>
            <p:cNvSpPr txBox="1">
              <a:spLocks noChangeArrowheads="1"/>
            </p:cNvSpPr>
            <p:nvPr/>
          </p:nvSpPr>
          <p:spPr bwMode="auto">
            <a:xfrm>
              <a:off x="5105400" y="2895600"/>
              <a:ext cx="2667000" cy="120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IRREGULAR STACKING PATTERNS</a:t>
              </a:r>
            </a:p>
            <a:p>
              <a:pPr algn="ctr" eaLnBrk="1" hangingPunct="1"/>
              <a:r>
                <a:rPr lang="en-US" altLang="en-US" sz="1200"/>
                <a:t>Wood strips, plywood or heavy cardboard between layers can help stabilize castings, bags, and other irregular shapes.</a:t>
              </a:r>
            </a:p>
          </p:txBody>
        </p:sp>
      </p:grpSp>
      <p:grpSp>
        <p:nvGrpSpPr>
          <p:cNvPr id="49163" name="Group 21">
            <a:extLst>
              <a:ext uri="{FF2B5EF4-FFF2-40B4-BE49-F238E27FC236}">
                <a16:creationId xmlns:a16="http://schemas.microsoft.com/office/drawing/2014/main" id="{9D21D90D-1131-C484-E513-8B1A46F4F81F}"/>
              </a:ext>
            </a:extLst>
          </p:cNvPr>
          <p:cNvGrpSpPr>
            <a:grpSpLocks/>
          </p:cNvGrpSpPr>
          <p:nvPr/>
        </p:nvGrpSpPr>
        <p:grpSpPr bwMode="auto">
          <a:xfrm>
            <a:off x="3124200" y="5105400"/>
            <a:ext cx="1819275" cy="1600200"/>
            <a:chOff x="3200400" y="5029200"/>
            <a:chExt cx="1819723" cy="1600200"/>
          </a:xfrm>
        </p:grpSpPr>
        <p:pic>
          <p:nvPicPr>
            <p:cNvPr id="49164" name="Picture 8" descr="forkliftAtWarehouse 007.jpg">
              <a:extLst>
                <a:ext uri="{FF2B5EF4-FFF2-40B4-BE49-F238E27FC236}">
                  <a16:creationId xmlns:a16="http://schemas.microsoft.com/office/drawing/2014/main" id="{46525CA3-9A5D-431B-497E-EB7FEA80CEA8}"/>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rcRect r="-3" b="-108"/>
            <a:stretch>
              <a:fillRect/>
            </a:stretch>
          </p:blipFill>
          <p:spPr bwMode="auto">
            <a:xfrm>
              <a:off x="3200400" y="5029200"/>
              <a:ext cx="1819723"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quot;No&quot; Symbol 23">
              <a:extLst>
                <a:ext uri="{FF2B5EF4-FFF2-40B4-BE49-F238E27FC236}">
                  <a16:creationId xmlns:a16="http://schemas.microsoft.com/office/drawing/2014/main" id="{6787E7A9-B63F-BC61-F95C-A4BFD1F6C4E6}"/>
                </a:ext>
              </a:extLst>
            </p:cNvPr>
            <p:cNvSpPr/>
            <p:nvPr/>
          </p:nvSpPr>
          <p:spPr>
            <a:xfrm>
              <a:off x="3267091" y="5029200"/>
              <a:ext cx="1676813" cy="1600200"/>
            </a:xfrm>
            <a:prstGeom prst="noSmoking">
              <a:avLst>
                <a:gd name="adj" fmla="val 575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Box 1">
            <a:extLst>
              <a:ext uri="{FF2B5EF4-FFF2-40B4-BE49-F238E27FC236}">
                <a16:creationId xmlns:a16="http://schemas.microsoft.com/office/drawing/2014/main" id="{620C9DDA-13C7-F307-904D-1CF76CC3DB48}"/>
              </a:ext>
            </a:extLst>
          </p:cNvPr>
          <p:cNvSpPr txBox="1">
            <a:spLocks noChangeArrowheads="1"/>
          </p:cNvSpPr>
          <p:nvPr/>
        </p:nvSpPr>
        <p:spPr bwMode="auto">
          <a:xfrm>
            <a:off x="1524000" y="304800"/>
            <a:ext cx="5486400" cy="584200"/>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Forklift Work Platforms</a:t>
            </a:r>
          </a:p>
        </p:txBody>
      </p:sp>
      <p:sp>
        <p:nvSpPr>
          <p:cNvPr id="50179" name="TextBox 4">
            <a:extLst>
              <a:ext uri="{FF2B5EF4-FFF2-40B4-BE49-F238E27FC236}">
                <a16:creationId xmlns:a16="http://schemas.microsoft.com/office/drawing/2014/main" id="{7E20567E-F6B5-47CA-6D9B-AB481469C3F9}"/>
              </a:ext>
            </a:extLst>
          </p:cNvPr>
          <p:cNvSpPr txBox="1">
            <a:spLocks noChangeArrowheads="1"/>
          </p:cNvSpPr>
          <p:nvPr/>
        </p:nvSpPr>
        <p:spPr bwMode="auto">
          <a:xfrm>
            <a:off x="228600" y="58674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Dangerous!!</a:t>
            </a:r>
          </a:p>
        </p:txBody>
      </p:sp>
      <p:sp>
        <p:nvSpPr>
          <p:cNvPr id="50180" name="TextBox 5">
            <a:extLst>
              <a:ext uri="{FF2B5EF4-FFF2-40B4-BE49-F238E27FC236}">
                <a16:creationId xmlns:a16="http://schemas.microsoft.com/office/drawing/2014/main" id="{5DAE6C08-69B1-4A48-B4C2-37A5EFB5D388}"/>
              </a:ext>
            </a:extLst>
          </p:cNvPr>
          <p:cNvSpPr txBox="1">
            <a:spLocks noChangeArrowheads="1"/>
          </p:cNvSpPr>
          <p:nvPr/>
        </p:nvSpPr>
        <p:spPr bwMode="auto">
          <a:xfrm>
            <a:off x="5105400" y="5791200"/>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Safe</a:t>
            </a:r>
          </a:p>
        </p:txBody>
      </p:sp>
      <p:sp>
        <p:nvSpPr>
          <p:cNvPr id="50181" name="TextBox 6">
            <a:extLst>
              <a:ext uri="{FF2B5EF4-FFF2-40B4-BE49-F238E27FC236}">
                <a16:creationId xmlns:a16="http://schemas.microsoft.com/office/drawing/2014/main" id="{BB76C749-FA85-CDAA-23AC-738580A49F9B}"/>
              </a:ext>
            </a:extLst>
          </p:cNvPr>
          <p:cNvSpPr txBox="1">
            <a:spLocks noChangeArrowheads="1"/>
          </p:cNvSpPr>
          <p:nvPr/>
        </p:nvSpPr>
        <p:spPr bwMode="auto">
          <a:xfrm>
            <a:off x="1066800" y="1371600"/>
            <a:ext cx="723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u="sng"/>
              <a:t>Never</a:t>
            </a:r>
            <a:r>
              <a:rPr lang="en-US" altLang="en-US" sz="2400"/>
              <a:t> lift other workers on forks unless you use an approved work platform with railings as shown.</a:t>
            </a:r>
          </a:p>
        </p:txBody>
      </p:sp>
      <p:pic>
        <p:nvPicPr>
          <p:cNvPr id="50182" name="Picture 5" descr="ForkliftManOnForks2.jpg">
            <a:extLst>
              <a:ext uri="{FF2B5EF4-FFF2-40B4-BE49-F238E27FC236}">
                <a16:creationId xmlns:a16="http://schemas.microsoft.com/office/drawing/2014/main" id="{6EC3BA5B-B29C-6689-BE16-E7D3294862D7}"/>
              </a:ext>
            </a:extLst>
          </p:cNvPr>
          <p:cNvPicPr>
            <a:picLocks noChangeAspect="1"/>
          </p:cNvPicPr>
          <p:nvPr>
            <p:custDataLst>
              <p:tags r:id="rId2"/>
            </p:custDataLst>
          </p:nvPr>
        </p:nvPicPr>
        <p:blipFill>
          <a:blip r:embed="rId7">
            <a:lum bright="20000" contrast="40000"/>
            <a:extLst>
              <a:ext uri="{28A0092B-C50C-407E-A947-70E740481C1C}">
                <a14:useLocalDpi xmlns:a14="http://schemas.microsoft.com/office/drawing/2010/main" val="0"/>
              </a:ext>
            </a:extLst>
          </a:blip>
          <a:srcRect/>
          <a:stretch>
            <a:fillRect/>
          </a:stretch>
        </p:blipFill>
        <p:spPr bwMode="auto">
          <a:xfrm>
            <a:off x="304800" y="2362200"/>
            <a:ext cx="28035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0" descr="ForkliftBasket2.JPG">
            <a:extLst>
              <a:ext uri="{FF2B5EF4-FFF2-40B4-BE49-F238E27FC236}">
                <a16:creationId xmlns:a16="http://schemas.microsoft.com/office/drawing/2014/main" id="{5A3836AC-ABA7-2D0A-9226-C2FF39A4F108}"/>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rcRect r="-41"/>
          <a:stretch>
            <a:fillRect/>
          </a:stretch>
        </p:blipFill>
        <p:spPr bwMode="auto">
          <a:xfrm>
            <a:off x="3429000" y="2667000"/>
            <a:ext cx="3030538"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11" descr="ForkliftBasket3.JPG">
            <a:extLst>
              <a:ext uri="{FF2B5EF4-FFF2-40B4-BE49-F238E27FC236}">
                <a16:creationId xmlns:a16="http://schemas.microsoft.com/office/drawing/2014/main" id="{68572418-E7DF-0F47-5843-0D68C8CF4F13}"/>
              </a:ext>
            </a:extLst>
          </p:cNvPr>
          <p:cNvPicPr>
            <a:picLocks noChangeAspect="1"/>
          </p:cNvPicPr>
          <p:nvPr>
            <p:custDataLst>
              <p:tags r:id="rId4"/>
            </p:custDataLst>
          </p:nvPr>
        </p:nvPicPr>
        <p:blipFill>
          <a:blip r:embed="rId9">
            <a:lum bright="20000" contrast="20000"/>
            <a:extLst>
              <a:ext uri="{28A0092B-C50C-407E-A947-70E740481C1C}">
                <a14:useLocalDpi xmlns:a14="http://schemas.microsoft.com/office/drawing/2010/main" val="0"/>
              </a:ext>
            </a:extLst>
          </a:blip>
          <a:srcRect r="-47" b="-34"/>
          <a:stretch>
            <a:fillRect/>
          </a:stretch>
        </p:blipFill>
        <p:spPr bwMode="auto">
          <a:xfrm>
            <a:off x="6629400" y="2667000"/>
            <a:ext cx="2057400"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TextBox 9">
            <a:extLst>
              <a:ext uri="{FF2B5EF4-FFF2-40B4-BE49-F238E27FC236}">
                <a16:creationId xmlns:a16="http://schemas.microsoft.com/office/drawing/2014/main" id="{AC4355A1-A201-DA9B-0ACE-F9BF0D277D26}"/>
              </a:ext>
            </a:extLst>
          </p:cNvPr>
          <p:cNvSpPr txBox="1">
            <a:spLocks noChangeArrowheads="1"/>
          </p:cNvSpPr>
          <p:nvPr/>
        </p:nvSpPr>
        <p:spPr bwMode="auto">
          <a:xfrm rot="-5400000">
            <a:off x="7994650" y="3892550"/>
            <a:ext cx="160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a:t>Source: Pelsue Co.</a:t>
            </a:r>
          </a:p>
        </p:txBody>
      </p:sp>
      <p:sp>
        <p:nvSpPr>
          <p:cNvPr id="50186" name="PPTShape_0">
            <a:extLst>
              <a:ext uri="{FF2B5EF4-FFF2-40B4-BE49-F238E27FC236}">
                <a16:creationId xmlns:a16="http://schemas.microsoft.com/office/drawing/2014/main" id="{C7E3FD34-408A-E0EA-684F-280EA8CC62C4}"/>
              </a:ext>
            </a:extLst>
          </p:cNvPr>
          <p:cNvSpPr txBox="1">
            <a:spLocks noChangeArrowheads="1"/>
          </p:cNvSpPr>
          <p:nvPr/>
        </p:nvSpPr>
        <p:spPr bwMode="auto">
          <a:xfrm rot="-5400000">
            <a:off x="2880518" y="3520282"/>
            <a:ext cx="7032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U.S. Army</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Box 3">
            <a:extLst>
              <a:ext uri="{FF2B5EF4-FFF2-40B4-BE49-F238E27FC236}">
                <a16:creationId xmlns:a16="http://schemas.microsoft.com/office/drawing/2014/main" id="{9D01DC9F-1A6A-9865-7EC4-635B0EA5FE5F}"/>
              </a:ext>
            </a:extLst>
          </p:cNvPr>
          <p:cNvSpPr txBox="1">
            <a:spLocks noChangeArrowheads="1"/>
          </p:cNvSpPr>
          <p:nvPr/>
        </p:nvSpPr>
        <p:spPr bwMode="auto">
          <a:xfrm>
            <a:off x="1295400" y="304800"/>
            <a:ext cx="6781800" cy="584200"/>
          </a:xfrm>
          <a:prstGeom prst="rect">
            <a:avLst/>
          </a:prstGeom>
          <a:noFill/>
          <a:ln w="9525">
            <a:noFill/>
            <a:miter lim="800000"/>
            <a:headEnd/>
            <a:tailEnd/>
          </a:ln>
        </p:spPr>
        <p:txBody>
          <a:bodyPr>
            <a:spAutoFit/>
          </a:bodyPr>
          <a:lstStyle/>
          <a:p>
            <a:pPr>
              <a:defRPr/>
            </a:pPr>
            <a:r>
              <a:rPr lang="en-US" sz="3200" dirty="0">
                <a:solidFill>
                  <a:schemeClr val="tx2"/>
                </a:solidFill>
                <a:latin typeface="+mj-lt"/>
              </a:rPr>
              <a:t>An extremely dangerous practice</a:t>
            </a:r>
          </a:p>
        </p:txBody>
      </p:sp>
      <p:sp>
        <p:nvSpPr>
          <p:cNvPr id="51203" name="TextBox 4">
            <a:extLst>
              <a:ext uri="{FF2B5EF4-FFF2-40B4-BE49-F238E27FC236}">
                <a16:creationId xmlns:a16="http://schemas.microsoft.com/office/drawing/2014/main" id="{66640304-0A0B-5F44-0EB8-7615C8FA2C38}"/>
              </a:ext>
            </a:extLst>
          </p:cNvPr>
          <p:cNvSpPr txBox="1">
            <a:spLocks noChangeArrowheads="1"/>
          </p:cNvSpPr>
          <p:nvPr/>
        </p:nvSpPr>
        <p:spPr bwMode="auto">
          <a:xfrm>
            <a:off x="1676400" y="990600"/>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 </a:t>
            </a:r>
            <a:r>
              <a:rPr lang="en-US" altLang="en-US" sz="2400"/>
              <a:t>A risky way to change a light bulb!!</a:t>
            </a:r>
          </a:p>
        </p:txBody>
      </p:sp>
      <p:grpSp>
        <p:nvGrpSpPr>
          <p:cNvPr id="51204" name="Group 7">
            <a:extLst>
              <a:ext uri="{FF2B5EF4-FFF2-40B4-BE49-F238E27FC236}">
                <a16:creationId xmlns:a16="http://schemas.microsoft.com/office/drawing/2014/main" id="{B5BC4B60-CFA3-CEDE-BB23-462B9D00D7CC}"/>
              </a:ext>
            </a:extLst>
          </p:cNvPr>
          <p:cNvGrpSpPr>
            <a:grpSpLocks/>
          </p:cNvGrpSpPr>
          <p:nvPr/>
        </p:nvGrpSpPr>
        <p:grpSpPr bwMode="auto">
          <a:xfrm>
            <a:off x="609600" y="1752600"/>
            <a:ext cx="8229600" cy="4635500"/>
            <a:chOff x="1143000" y="2438400"/>
            <a:chExt cx="6899275" cy="3644444"/>
          </a:xfrm>
        </p:grpSpPr>
        <p:pic>
          <p:nvPicPr>
            <p:cNvPr id="51205" name="Picture 2" descr="http://www.jorpor.com/AC/ForkilifAccident009-2.gif">
              <a:extLst>
                <a:ext uri="{FF2B5EF4-FFF2-40B4-BE49-F238E27FC236}">
                  <a16:creationId xmlns:a16="http://schemas.microsoft.com/office/drawing/2014/main" id="{6DC76C95-B821-3063-32C5-D4938822ED5A}"/>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9592" r="17043"/>
            <a:stretch>
              <a:fillRect/>
            </a:stretch>
          </p:blipFill>
          <p:spPr bwMode="auto">
            <a:xfrm>
              <a:off x="4648200" y="2438400"/>
              <a:ext cx="33940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3" descr="http://www.jorpor.com/AC/ForkilifAccident009-1.gif">
              <a:extLst>
                <a:ext uri="{FF2B5EF4-FFF2-40B4-BE49-F238E27FC236}">
                  <a16:creationId xmlns:a16="http://schemas.microsoft.com/office/drawing/2014/main" id="{E147B894-7B2F-9096-3FBB-E23425426062}"/>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l="18723" r="14894"/>
            <a:stretch>
              <a:fillRect/>
            </a:stretch>
          </p:blipFill>
          <p:spPr bwMode="auto">
            <a:xfrm>
              <a:off x="1143000" y="2438400"/>
              <a:ext cx="341141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Box 5">
              <a:extLst>
                <a:ext uri="{FF2B5EF4-FFF2-40B4-BE49-F238E27FC236}">
                  <a16:creationId xmlns:a16="http://schemas.microsoft.com/office/drawing/2014/main" id="{22F134EE-90B4-5F7C-8F58-7B5AC52A6BA8}"/>
                </a:ext>
              </a:extLst>
            </p:cNvPr>
            <p:cNvSpPr txBox="1">
              <a:spLocks noChangeArrowheads="1"/>
            </p:cNvSpPr>
            <p:nvPr/>
          </p:nvSpPr>
          <p:spPr bwMode="auto">
            <a:xfrm>
              <a:off x="3505200" y="5867400"/>
              <a:ext cx="2209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t>Source: JICOSH</a:t>
              </a:r>
            </a:p>
          </p:txBody>
        </p:sp>
      </p:gr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4">
            <a:extLst>
              <a:ext uri="{FF2B5EF4-FFF2-40B4-BE49-F238E27FC236}">
                <a16:creationId xmlns:a16="http://schemas.microsoft.com/office/drawing/2014/main" id="{BDADF010-1C2C-0FA6-71CD-B9340F4975FF}"/>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r="191" b="14"/>
          <a:stretch>
            <a:fillRect/>
          </a:stretch>
        </p:blipFill>
        <p:spPr bwMode="auto">
          <a:xfrm>
            <a:off x="1066800" y="3382963"/>
            <a:ext cx="267335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3">
            <a:extLst>
              <a:ext uri="{FF2B5EF4-FFF2-40B4-BE49-F238E27FC236}">
                <a16:creationId xmlns:a16="http://schemas.microsoft.com/office/drawing/2014/main" id="{9C22792F-70AB-0A2D-74AA-41699F467450}"/>
              </a:ext>
            </a:extLst>
          </p:cNvPr>
          <p:cNvSpPr txBox="1">
            <a:spLocks/>
          </p:cNvSpPr>
          <p:nvPr/>
        </p:nvSpPr>
        <p:spPr>
          <a:xfrm>
            <a:off x="1447800" y="304800"/>
            <a:ext cx="5715000" cy="628650"/>
          </a:xfrm>
          <a:prstGeom prst="rect">
            <a:avLst/>
          </a:prstGeom>
        </p:spPr>
        <p:txBody>
          <a:bodyPr anchor="ctr"/>
          <a:lstStyle/>
          <a:p>
            <a:pPr marL="288925" eaLnBrk="0" hangingPunct="0">
              <a:spcAft>
                <a:spcPts val="1200"/>
              </a:spcAft>
              <a:defRPr/>
            </a:pPr>
            <a:r>
              <a:rPr lang="en-US" sz="3200" kern="0" dirty="0">
                <a:solidFill>
                  <a:schemeClr val="tx2"/>
                </a:solidFill>
                <a:latin typeface="+mj-lt"/>
                <a:ea typeface="+mj-ea"/>
                <a:cs typeface="+mj-cs"/>
              </a:rPr>
              <a:t>Order Picker Fall Protection</a:t>
            </a:r>
          </a:p>
        </p:txBody>
      </p:sp>
      <p:sp>
        <p:nvSpPr>
          <p:cNvPr id="4" name="Content Placeholder 4">
            <a:extLst>
              <a:ext uri="{FF2B5EF4-FFF2-40B4-BE49-F238E27FC236}">
                <a16:creationId xmlns:a16="http://schemas.microsoft.com/office/drawing/2014/main" id="{97BD02F9-152A-A248-F9BC-09A346AAD9F9}"/>
              </a:ext>
            </a:extLst>
          </p:cNvPr>
          <p:cNvSpPr txBox="1">
            <a:spLocks/>
          </p:cNvSpPr>
          <p:nvPr/>
        </p:nvSpPr>
        <p:spPr>
          <a:xfrm>
            <a:off x="152400" y="1143000"/>
            <a:ext cx="8534400" cy="2286000"/>
          </a:xfrm>
          <a:prstGeom prst="rect">
            <a:avLst/>
          </a:prstGeom>
        </p:spPr>
        <p:txBody>
          <a:bodyPr>
            <a:normAutofit fontScale="70000" lnSpcReduction="20000"/>
          </a:bodyPr>
          <a:lstStyle/>
          <a:p>
            <a:pPr marL="342900" indent="-342900" eaLnBrk="0" hangingPunct="0">
              <a:spcBef>
                <a:spcPct val="20000"/>
              </a:spcBef>
              <a:buClr>
                <a:srgbClr val="005595"/>
              </a:buClr>
              <a:buFont typeface="Wingdings" pitchFamily="2" charset="2"/>
              <a:buNone/>
              <a:defRPr/>
            </a:pPr>
            <a:r>
              <a:rPr lang="en-US" sz="2400" kern="0" dirty="0">
                <a:latin typeface="+mn-lt"/>
              </a:rPr>
              <a:t> 	</a:t>
            </a:r>
            <a:r>
              <a:rPr lang="en-US" sz="3400" kern="0" dirty="0">
                <a:latin typeface="+mn-lt"/>
              </a:rPr>
              <a:t>In warehouses “order picker” forklifts, the vehicle must have either:</a:t>
            </a:r>
          </a:p>
          <a:p>
            <a:pPr marL="342900" indent="-342900" eaLnBrk="0" hangingPunct="0">
              <a:spcBef>
                <a:spcPct val="20000"/>
              </a:spcBef>
              <a:buClr>
                <a:srgbClr val="005595"/>
              </a:buClr>
              <a:buFont typeface="Wingdings" pitchFamily="2" charset="2"/>
              <a:buNone/>
              <a:defRPr/>
            </a:pPr>
            <a:endParaRPr lang="en-US" sz="3400" kern="0" dirty="0">
              <a:latin typeface="+mn-lt"/>
            </a:endParaRPr>
          </a:p>
          <a:p>
            <a:pPr marL="1031875" indent="-234950" eaLnBrk="0" hangingPunct="0">
              <a:spcBef>
                <a:spcPct val="20000"/>
              </a:spcBef>
              <a:buClr>
                <a:schemeClr val="tx1"/>
              </a:buClr>
              <a:buFont typeface="Arial" pitchFamily="34" charset="0"/>
              <a:buChar char="•"/>
              <a:defRPr/>
            </a:pPr>
            <a:r>
              <a:rPr lang="en-US" sz="3400" kern="0" dirty="0">
                <a:latin typeface="+mn-lt"/>
              </a:rPr>
              <a:t>Standard guardrails on all open sides </a:t>
            </a:r>
          </a:p>
          <a:p>
            <a:pPr marL="1031875" indent="-234950" eaLnBrk="0" hangingPunct="0">
              <a:spcBef>
                <a:spcPct val="20000"/>
              </a:spcBef>
              <a:buClr>
                <a:schemeClr val="tx1"/>
              </a:buClr>
              <a:defRPr/>
            </a:pPr>
            <a:r>
              <a:rPr lang="en-US" sz="3400" b="1" kern="0" dirty="0">
                <a:latin typeface="+mn-lt"/>
              </a:rPr>
              <a:t>	or </a:t>
            </a:r>
          </a:p>
          <a:p>
            <a:pPr marL="1031875" indent="-234950" eaLnBrk="0" hangingPunct="0">
              <a:spcBef>
                <a:spcPct val="20000"/>
              </a:spcBef>
              <a:buClr>
                <a:schemeClr val="tx1"/>
              </a:buClr>
              <a:buFont typeface="Arial" pitchFamily="34" charset="0"/>
              <a:buChar char="•"/>
              <a:defRPr/>
            </a:pPr>
            <a:r>
              <a:rPr lang="en-US" sz="3400" kern="0" dirty="0">
                <a:latin typeface="+mn-lt"/>
              </a:rPr>
              <a:t>A safety harness and lanyard</a:t>
            </a:r>
          </a:p>
        </p:txBody>
      </p:sp>
      <p:cxnSp>
        <p:nvCxnSpPr>
          <p:cNvPr id="11" name="Straight Arrow Connector 10">
            <a:extLst>
              <a:ext uri="{FF2B5EF4-FFF2-40B4-BE49-F238E27FC236}">
                <a16:creationId xmlns:a16="http://schemas.microsoft.com/office/drawing/2014/main" id="{2C13AFF6-9740-8C66-32D9-6675A5466B84}"/>
              </a:ext>
            </a:extLst>
          </p:cNvPr>
          <p:cNvCxnSpPr/>
          <p:nvPr/>
        </p:nvCxnSpPr>
        <p:spPr>
          <a:xfrm rot="5400000">
            <a:off x="2163762" y="3246438"/>
            <a:ext cx="1768475" cy="1676400"/>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52230" name="TextBox 11">
            <a:extLst>
              <a:ext uri="{FF2B5EF4-FFF2-40B4-BE49-F238E27FC236}">
                <a16:creationId xmlns:a16="http://schemas.microsoft.com/office/drawing/2014/main" id="{061D7802-FCF8-8983-208F-E403EA735A21}"/>
              </a:ext>
            </a:extLst>
          </p:cNvPr>
          <p:cNvSpPr txBox="1">
            <a:spLocks noChangeArrowheads="1"/>
          </p:cNvSpPr>
          <p:nvPr/>
        </p:nvSpPr>
        <p:spPr bwMode="auto">
          <a:xfrm rot="-5400000">
            <a:off x="3684587" y="3935413"/>
            <a:ext cx="619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a:t>OSHA</a:t>
            </a:r>
          </a:p>
        </p:txBody>
      </p:sp>
      <p:pic>
        <p:nvPicPr>
          <p:cNvPr id="52231" name="Picture 12" descr="http://www.cdc.gov/niosh/face/images/99ma058a.jpg">
            <a:extLst>
              <a:ext uri="{FF2B5EF4-FFF2-40B4-BE49-F238E27FC236}">
                <a16:creationId xmlns:a16="http://schemas.microsoft.com/office/drawing/2014/main" id="{8CDEA582-332F-15DC-0BA4-E9281765C096}"/>
              </a:ext>
            </a:extLst>
          </p:cNvPr>
          <p:cNvPicPr>
            <a:picLocks noChangeAspect="1" noChangeArrowheads="1"/>
          </p:cNvPicPr>
          <p:nvPr>
            <p:custDataLst>
              <p:tags r:id="rId3"/>
            </p:custDataLst>
          </p:nvPr>
        </p:nvPicPr>
        <p:blipFill>
          <a:blip r:embed="rId7">
            <a:lum bright="10000" contrast="20000"/>
            <a:extLst>
              <a:ext uri="{28A0092B-C50C-407E-A947-70E740481C1C}">
                <a14:useLocalDpi xmlns:a14="http://schemas.microsoft.com/office/drawing/2010/main" val="0"/>
              </a:ext>
            </a:extLst>
          </a:blip>
          <a:srcRect/>
          <a:stretch>
            <a:fillRect/>
          </a:stretch>
        </p:blipFill>
        <p:spPr bwMode="auto">
          <a:xfrm>
            <a:off x="4876800" y="3352800"/>
            <a:ext cx="27432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PPTShape_0">
            <a:extLst>
              <a:ext uri="{FF2B5EF4-FFF2-40B4-BE49-F238E27FC236}">
                <a16:creationId xmlns:a16="http://schemas.microsoft.com/office/drawing/2014/main" id="{D8AACA99-5E53-30F4-DEF5-175165807CF1}"/>
              </a:ext>
            </a:extLst>
          </p:cNvPr>
          <p:cNvSpPr txBox="1">
            <a:spLocks noChangeArrowheads="1"/>
          </p:cNvSpPr>
          <p:nvPr/>
        </p:nvSpPr>
        <p:spPr bwMode="auto">
          <a:xfrm rot="-5400000">
            <a:off x="7283450" y="3994150"/>
            <a:ext cx="889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a:t>CDC</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2" name="TextBox 3">
            <a:extLst>
              <a:ext uri="{FF2B5EF4-FFF2-40B4-BE49-F238E27FC236}">
                <a16:creationId xmlns:a16="http://schemas.microsoft.com/office/drawing/2014/main" id="{F4739207-D880-D46F-E250-74E209B8B22B}"/>
              </a:ext>
            </a:extLst>
          </p:cNvPr>
          <p:cNvSpPr txBox="1">
            <a:spLocks noChangeArrowheads="1"/>
          </p:cNvSpPr>
          <p:nvPr/>
        </p:nvSpPr>
        <p:spPr bwMode="auto">
          <a:xfrm>
            <a:off x="533400" y="304800"/>
            <a:ext cx="8001000" cy="1077913"/>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Why a safety harness is needed on an order picker forklift</a:t>
            </a:r>
          </a:p>
        </p:txBody>
      </p:sp>
      <p:sp>
        <p:nvSpPr>
          <p:cNvPr id="53251" name="Rectangle 4">
            <a:extLst>
              <a:ext uri="{FF2B5EF4-FFF2-40B4-BE49-F238E27FC236}">
                <a16:creationId xmlns:a16="http://schemas.microsoft.com/office/drawing/2014/main" id="{CFB3F22F-76C7-B901-E414-BDE01729F16A}"/>
              </a:ext>
            </a:extLst>
          </p:cNvPr>
          <p:cNvSpPr>
            <a:spLocks noChangeArrowheads="1"/>
          </p:cNvSpPr>
          <p:nvPr/>
        </p:nvSpPr>
        <p:spPr bwMode="auto">
          <a:xfrm>
            <a:off x="152400" y="1905000"/>
            <a:ext cx="449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While working in a warehouse using an order picking forklift, a worker tried to stand on a shelf to adjust the position of the load on the pallet. His foot slipped from the rack and he fell from the fourth tier to the floor</a:t>
            </a:r>
            <a:r>
              <a:rPr lang="en-US" altLang="en-US" sz="1700"/>
              <a:t>.</a:t>
            </a:r>
          </a:p>
        </p:txBody>
      </p:sp>
      <p:sp>
        <p:nvSpPr>
          <p:cNvPr id="53252" name="TextBox 6">
            <a:extLst>
              <a:ext uri="{FF2B5EF4-FFF2-40B4-BE49-F238E27FC236}">
                <a16:creationId xmlns:a16="http://schemas.microsoft.com/office/drawing/2014/main" id="{2690260F-1816-009A-5A18-E795B68124B3}"/>
              </a:ext>
            </a:extLst>
          </p:cNvPr>
          <p:cNvSpPr txBox="1">
            <a:spLocks noChangeArrowheads="1"/>
          </p:cNvSpPr>
          <p:nvPr/>
        </p:nvSpPr>
        <p:spPr bwMode="auto">
          <a:xfrm>
            <a:off x="4953000" y="5410200"/>
            <a:ext cx="403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A safety harness would have stopped his fall.</a:t>
            </a:r>
          </a:p>
        </p:txBody>
      </p:sp>
      <p:grpSp>
        <p:nvGrpSpPr>
          <p:cNvPr id="53253" name="Group 12">
            <a:extLst>
              <a:ext uri="{FF2B5EF4-FFF2-40B4-BE49-F238E27FC236}">
                <a16:creationId xmlns:a16="http://schemas.microsoft.com/office/drawing/2014/main" id="{6C47D07D-8B2F-D1AF-27FE-55853D99A53E}"/>
              </a:ext>
            </a:extLst>
          </p:cNvPr>
          <p:cNvGrpSpPr>
            <a:grpSpLocks/>
          </p:cNvGrpSpPr>
          <p:nvPr/>
        </p:nvGrpSpPr>
        <p:grpSpPr bwMode="auto">
          <a:xfrm>
            <a:off x="381000" y="3962400"/>
            <a:ext cx="4025900" cy="2743200"/>
            <a:chOff x="990600" y="4114800"/>
            <a:chExt cx="3568700" cy="2384424"/>
          </a:xfrm>
        </p:grpSpPr>
        <p:pic>
          <p:nvPicPr>
            <p:cNvPr id="53257" name="Picture 4" descr="http://www.jniosh.go.jp/icpro/jicosh-old/english/cases/sacl/saigai02e/images/0236_4.gif">
              <a:extLst>
                <a:ext uri="{FF2B5EF4-FFF2-40B4-BE49-F238E27FC236}">
                  <a16:creationId xmlns:a16="http://schemas.microsoft.com/office/drawing/2014/main" id="{18733B73-63F7-EF9F-1D70-F3EEE6FF81EB}"/>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990600" y="4114800"/>
              <a:ext cx="33528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PPTShape_0">
              <a:extLst>
                <a:ext uri="{FF2B5EF4-FFF2-40B4-BE49-F238E27FC236}">
                  <a16:creationId xmlns:a16="http://schemas.microsoft.com/office/drawing/2014/main" id="{04926833-0ACD-B0E3-BB05-E81F4BBDB69A}"/>
                </a:ext>
              </a:extLst>
            </p:cNvPr>
            <p:cNvSpPr txBox="1">
              <a:spLocks noChangeArrowheads="1"/>
            </p:cNvSpPr>
            <p:nvPr/>
          </p:nvSpPr>
          <p:spPr bwMode="auto">
            <a:xfrm rot="5400000">
              <a:off x="3944937" y="5884862"/>
              <a:ext cx="1012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a:t>Source: JICOSH</a:t>
              </a:r>
            </a:p>
          </p:txBody>
        </p:sp>
      </p:grpSp>
      <p:grpSp>
        <p:nvGrpSpPr>
          <p:cNvPr id="53254" name="Group 11">
            <a:extLst>
              <a:ext uri="{FF2B5EF4-FFF2-40B4-BE49-F238E27FC236}">
                <a16:creationId xmlns:a16="http://schemas.microsoft.com/office/drawing/2014/main" id="{46AA7448-6004-E439-7FFB-838FC6C52FD0}"/>
              </a:ext>
            </a:extLst>
          </p:cNvPr>
          <p:cNvGrpSpPr>
            <a:grpSpLocks/>
          </p:cNvGrpSpPr>
          <p:nvPr/>
        </p:nvGrpSpPr>
        <p:grpSpPr bwMode="auto">
          <a:xfrm>
            <a:off x="4876800" y="1722438"/>
            <a:ext cx="3940175" cy="2620962"/>
            <a:chOff x="4793638" y="1546905"/>
            <a:chExt cx="4120278" cy="2764743"/>
          </a:xfrm>
        </p:grpSpPr>
        <p:pic>
          <p:nvPicPr>
            <p:cNvPr id="53255" name="Picture 2" descr="http://www.jniosh.go.jp/icpro/jicosh-old/english/cases/sacl/saigai02e/images/0236_2.gif">
              <a:extLst>
                <a:ext uri="{FF2B5EF4-FFF2-40B4-BE49-F238E27FC236}">
                  <a16:creationId xmlns:a16="http://schemas.microsoft.com/office/drawing/2014/main" id="{CF94AD24-4441-52D4-BB8E-619791AB2750}"/>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793638" y="1546905"/>
              <a:ext cx="3904166" cy="27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PPTShape_0">
              <a:extLst>
                <a:ext uri="{FF2B5EF4-FFF2-40B4-BE49-F238E27FC236}">
                  <a16:creationId xmlns:a16="http://schemas.microsoft.com/office/drawing/2014/main" id="{4B3C45B1-BE8D-ED93-D494-5054E3E2D3CC}"/>
                </a:ext>
              </a:extLst>
            </p:cNvPr>
            <p:cNvSpPr txBox="1">
              <a:spLocks noChangeArrowheads="1"/>
            </p:cNvSpPr>
            <p:nvPr/>
          </p:nvSpPr>
          <p:spPr bwMode="auto">
            <a:xfrm rot="5400000" flipH="1">
              <a:off x="8299553" y="3665428"/>
              <a:ext cx="1012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a:t>Source: JICOSH</a:t>
              </a:r>
            </a:p>
          </p:txBody>
        </p:sp>
      </p:gr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Box 1">
            <a:extLst>
              <a:ext uri="{FF2B5EF4-FFF2-40B4-BE49-F238E27FC236}">
                <a16:creationId xmlns:a16="http://schemas.microsoft.com/office/drawing/2014/main" id="{6A2D6E6C-C1C0-C440-12B5-7AF4076B6D5C}"/>
              </a:ext>
            </a:extLst>
          </p:cNvPr>
          <p:cNvSpPr txBox="1">
            <a:spLocks noChangeArrowheads="1"/>
          </p:cNvSpPr>
          <p:nvPr/>
        </p:nvSpPr>
        <p:spPr bwMode="auto">
          <a:xfrm>
            <a:off x="1295400" y="228600"/>
            <a:ext cx="6934200" cy="584200"/>
          </a:xfrm>
          <a:prstGeom prst="rect">
            <a:avLst/>
          </a:prstGeom>
          <a:noFill/>
          <a:ln w="9525">
            <a:noFill/>
            <a:miter lim="800000"/>
            <a:headEnd/>
            <a:tailEnd/>
          </a:ln>
        </p:spPr>
        <p:txBody>
          <a:bodyPr>
            <a:spAutoFit/>
          </a:bodyPr>
          <a:lstStyle/>
          <a:p>
            <a:pPr>
              <a:defRPr/>
            </a:pPr>
            <a:r>
              <a:rPr lang="en-US" sz="3200" dirty="0">
                <a:solidFill>
                  <a:schemeClr val="tx2"/>
                </a:solidFill>
                <a:latin typeface="+mj-lt"/>
              </a:rPr>
              <a:t>Forklifts have reduced visibility</a:t>
            </a:r>
          </a:p>
        </p:txBody>
      </p:sp>
      <p:pic>
        <p:nvPicPr>
          <p:cNvPr id="54275" name="Picture 2" descr="Mast with central cylinder obscuring visibility.">
            <a:extLst>
              <a:ext uri="{FF2B5EF4-FFF2-40B4-BE49-F238E27FC236}">
                <a16:creationId xmlns:a16="http://schemas.microsoft.com/office/drawing/2014/main" id="{6A154C3E-08E3-1CAF-2FA7-2B79FE12B1E9}"/>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r="-2"/>
          <a:stretch>
            <a:fillRect/>
          </a:stretch>
        </p:blipFill>
        <p:spPr bwMode="auto">
          <a:xfrm>
            <a:off x="228600" y="2133600"/>
            <a:ext cx="2452688"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Box 4">
            <a:extLst>
              <a:ext uri="{FF2B5EF4-FFF2-40B4-BE49-F238E27FC236}">
                <a16:creationId xmlns:a16="http://schemas.microsoft.com/office/drawing/2014/main" id="{6DA0D899-BF61-2429-EF6A-A58265671CE1}"/>
              </a:ext>
            </a:extLst>
          </p:cNvPr>
          <p:cNvSpPr txBox="1">
            <a:spLocks noChangeArrowheads="1"/>
          </p:cNvSpPr>
          <p:nvPr/>
        </p:nvSpPr>
        <p:spPr bwMode="auto">
          <a:xfrm>
            <a:off x="685800" y="914400"/>
            <a:ext cx="746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Both the forklift mast and a large load on the forks reduce forward visibility.</a:t>
            </a:r>
          </a:p>
        </p:txBody>
      </p:sp>
      <p:pic>
        <p:nvPicPr>
          <p:cNvPr id="54277" name="PPTShape_0" descr="ForkliftblockedView.jpg">
            <a:extLst>
              <a:ext uri="{FF2B5EF4-FFF2-40B4-BE49-F238E27FC236}">
                <a16:creationId xmlns:a16="http://schemas.microsoft.com/office/drawing/2014/main" id="{9BC3A1A7-94EB-FDA6-6EDE-4950F41239C2}"/>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5362575" y="2286000"/>
            <a:ext cx="35845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Box 7">
            <a:extLst>
              <a:ext uri="{FF2B5EF4-FFF2-40B4-BE49-F238E27FC236}">
                <a16:creationId xmlns:a16="http://schemas.microsoft.com/office/drawing/2014/main" id="{08A4E408-CF00-DDF4-4A7B-D6EEC72E6183}"/>
              </a:ext>
            </a:extLst>
          </p:cNvPr>
          <p:cNvSpPr txBox="1">
            <a:spLocks noChangeArrowheads="1"/>
          </p:cNvSpPr>
          <p:nvPr/>
        </p:nvSpPr>
        <p:spPr bwMode="auto">
          <a:xfrm>
            <a:off x="0" y="64770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a:t>OSHA – all photos</a:t>
            </a:r>
          </a:p>
        </p:txBody>
      </p:sp>
      <p:pic>
        <p:nvPicPr>
          <p:cNvPr id="54279" name="Picture 9" descr="High visibility mast with hydraulic cylinders on the sides.">
            <a:extLst>
              <a:ext uri="{FF2B5EF4-FFF2-40B4-BE49-F238E27FC236}">
                <a16:creationId xmlns:a16="http://schemas.microsoft.com/office/drawing/2014/main" id="{311E646F-BBD4-39AD-1F18-6ACEC2E77DF0}"/>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2819400" y="2286000"/>
            <a:ext cx="23622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TextBox 10">
            <a:extLst>
              <a:ext uri="{FF2B5EF4-FFF2-40B4-BE49-F238E27FC236}">
                <a16:creationId xmlns:a16="http://schemas.microsoft.com/office/drawing/2014/main" id="{3038AADF-F821-C8E9-F7D7-641E7BE69B2E}"/>
              </a:ext>
            </a:extLst>
          </p:cNvPr>
          <p:cNvSpPr txBox="1">
            <a:spLocks noChangeArrowheads="1"/>
          </p:cNvSpPr>
          <p:nvPr/>
        </p:nvSpPr>
        <p:spPr bwMode="auto">
          <a:xfrm>
            <a:off x="381000" y="52578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Older mast design</a:t>
            </a:r>
          </a:p>
        </p:txBody>
      </p:sp>
      <p:sp>
        <p:nvSpPr>
          <p:cNvPr id="54281" name="TextBox 11">
            <a:extLst>
              <a:ext uri="{FF2B5EF4-FFF2-40B4-BE49-F238E27FC236}">
                <a16:creationId xmlns:a16="http://schemas.microsoft.com/office/drawing/2014/main" id="{312CD0F4-9F0B-B951-563F-B9AA95A16E47}"/>
              </a:ext>
            </a:extLst>
          </p:cNvPr>
          <p:cNvSpPr txBox="1">
            <a:spLocks noChangeArrowheads="1"/>
          </p:cNvSpPr>
          <p:nvPr/>
        </p:nvSpPr>
        <p:spPr bwMode="auto">
          <a:xfrm>
            <a:off x="3048000" y="52578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Newer mast design</a:t>
            </a:r>
          </a:p>
        </p:txBody>
      </p:sp>
      <p:sp>
        <p:nvSpPr>
          <p:cNvPr id="54282" name="Rectangle 10">
            <a:extLst>
              <a:ext uri="{FF2B5EF4-FFF2-40B4-BE49-F238E27FC236}">
                <a16:creationId xmlns:a16="http://schemas.microsoft.com/office/drawing/2014/main" id="{06CC6E53-783C-70CD-B424-5CFAB66AA18F}"/>
              </a:ext>
            </a:extLst>
          </p:cNvPr>
          <p:cNvSpPr>
            <a:spLocks noChangeArrowheads="1"/>
          </p:cNvSpPr>
          <p:nvPr/>
        </p:nvSpPr>
        <p:spPr bwMode="auto">
          <a:xfrm>
            <a:off x="609600" y="5791200"/>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In warehouses or other indoor workplaces, aisles of material, walls, doors and other building configurations can create blind corners.</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E28E414F-0E32-C6C4-B3E2-B4DA5AECEC86}"/>
              </a:ext>
            </a:extLst>
          </p:cNvPr>
          <p:cNvSpPr>
            <a:spLocks noGrp="1" noChangeArrowheads="1"/>
          </p:cNvSpPr>
          <p:nvPr>
            <p:ph type="title"/>
          </p:nvPr>
        </p:nvSpPr>
        <p:spPr>
          <a:xfrm>
            <a:off x="152400" y="1143000"/>
            <a:ext cx="4876800" cy="641350"/>
          </a:xfrm>
        </p:spPr>
        <p:txBody>
          <a:bodyPr/>
          <a:lstStyle/>
          <a:p>
            <a:pPr marL="515938" eaLnBrk="1">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altLang="en-US" sz="2400" b="0">
                <a:solidFill>
                  <a:schemeClr val="tx1"/>
                </a:solidFill>
              </a:rPr>
              <a:t>Forklift accident statistics</a:t>
            </a:r>
          </a:p>
        </p:txBody>
      </p:sp>
      <p:sp>
        <p:nvSpPr>
          <p:cNvPr id="18435" name="Rectangle 2">
            <a:extLst>
              <a:ext uri="{FF2B5EF4-FFF2-40B4-BE49-F238E27FC236}">
                <a16:creationId xmlns:a16="http://schemas.microsoft.com/office/drawing/2014/main" id="{21251C3C-DF51-BDEC-28AF-D9B9B2670ED4}"/>
              </a:ext>
            </a:extLst>
          </p:cNvPr>
          <p:cNvSpPr>
            <a:spLocks noGrp="1" noChangeArrowheads="1"/>
          </p:cNvSpPr>
          <p:nvPr>
            <p:ph type="subTitle" idx="4294967295"/>
          </p:nvPr>
        </p:nvSpPr>
        <p:spPr>
          <a:xfrm>
            <a:off x="-76200" y="685800"/>
            <a:ext cx="9220200" cy="381000"/>
          </a:xfrm>
        </p:spPr>
        <p:txBody>
          <a:bodyPr anchor="ctr"/>
          <a:lstStyle/>
          <a:p>
            <a:pPr marL="193675" lvl="1" indent="0" algn="ctr" eaLnBrk="1">
              <a:buSzPct val="45000"/>
              <a:buFontTx/>
              <a:buNone/>
              <a:tabLst>
                <a:tab pos="388938" algn="l"/>
                <a:tab pos="804863" algn="l"/>
                <a:tab pos="1219200" algn="l"/>
                <a:tab pos="1633538" algn="l"/>
                <a:tab pos="2047875" algn="l"/>
                <a:tab pos="2463800" algn="l"/>
                <a:tab pos="2878138" algn="l"/>
                <a:tab pos="3292475" algn="l"/>
                <a:tab pos="3706813" algn="l"/>
                <a:tab pos="4122738" algn="l"/>
                <a:tab pos="4537075" algn="l"/>
                <a:tab pos="4951413" algn="l"/>
                <a:tab pos="5365750" algn="l"/>
                <a:tab pos="5781675" algn="l"/>
                <a:tab pos="6196013" algn="l"/>
                <a:tab pos="6610350" algn="l"/>
                <a:tab pos="7024688" algn="l"/>
                <a:tab pos="7439025" algn="l"/>
                <a:tab pos="7854950" algn="l"/>
                <a:tab pos="8269288" algn="l"/>
                <a:tab pos="8683625" algn="l"/>
              </a:tabLst>
            </a:pPr>
            <a:endParaRPr lang="en-GB" altLang="en-US" sz="1600"/>
          </a:p>
          <a:p>
            <a:pPr marL="193675" lvl="1" indent="0" algn="ctr" eaLnBrk="1">
              <a:buSzPct val="45000"/>
              <a:buFontTx/>
              <a:buNone/>
              <a:tabLst>
                <a:tab pos="388938" algn="l"/>
                <a:tab pos="804863" algn="l"/>
                <a:tab pos="1219200" algn="l"/>
                <a:tab pos="1633538" algn="l"/>
                <a:tab pos="2047875" algn="l"/>
                <a:tab pos="2463800" algn="l"/>
                <a:tab pos="2878138" algn="l"/>
                <a:tab pos="3292475" algn="l"/>
                <a:tab pos="3706813" algn="l"/>
                <a:tab pos="4122738" algn="l"/>
                <a:tab pos="4537075" algn="l"/>
                <a:tab pos="4951413" algn="l"/>
                <a:tab pos="5365750" algn="l"/>
                <a:tab pos="5781675" algn="l"/>
                <a:tab pos="6196013" algn="l"/>
                <a:tab pos="6610350" algn="l"/>
                <a:tab pos="7024688" algn="l"/>
                <a:tab pos="7439025" algn="l"/>
                <a:tab pos="7854950" algn="l"/>
                <a:tab pos="8269288" algn="l"/>
                <a:tab pos="8683625" algn="l"/>
              </a:tabLst>
            </a:pPr>
            <a:r>
              <a:rPr lang="en-GB" altLang="en-US" sz="2000"/>
              <a:t>85 to 100 workers in the U.S. are killed every year in forklift accidents</a:t>
            </a:r>
            <a:r>
              <a:rPr lang="en-GB" altLang="en-US" sz="1800"/>
              <a:t>.  </a:t>
            </a:r>
          </a:p>
        </p:txBody>
      </p:sp>
      <p:graphicFrame>
        <p:nvGraphicFramePr>
          <p:cNvPr id="6" name="Table 5">
            <a:extLst>
              <a:ext uri="{FF2B5EF4-FFF2-40B4-BE49-F238E27FC236}">
                <a16:creationId xmlns:a16="http://schemas.microsoft.com/office/drawing/2014/main" id="{69D30A2D-6798-E39A-5B88-D5635697FF79}"/>
              </a:ext>
            </a:extLst>
          </p:cNvPr>
          <p:cNvGraphicFramePr>
            <a:graphicFrameLocks noGrp="1"/>
          </p:cNvGraphicFramePr>
          <p:nvPr/>
        </p:nvGraphicFramePr>
        <p:xfrm>
          <a:off x="304800" y="1828800"/>
          <a:ext cx="3962400" cy="4191002"/>
        </p:xfrm>
        <a:graphic>
          <a:graphicData uri="http://schemas.openxmlformats.org/drawingml/2006/table">
            <a:tbl>
              <a:tblPr/>
              <a:tblGrid>
                <a:gridCol w="2627565">
                  <a:extLst>
                    <a:ext uri="{9D8B030D-6E8A-4147-A177-3AD203B41FA5}">
                      <a16:colId xmlns:a16="http://schemas.microsoft.com/office/drawing/2014/main" val="20000"/>
                    </a:ext>
                  </a:extLst>
                </a:gridCol>
                <a:gridCol w="1334835">
                  <a:extLst>
                    <a:ext uri="{9D8B030D-6E8A-4147-A177-3AD203B41FA5}">
                      <a16:colId xmlns:a16="http://schemas.microsoft.com/office/drawing/2014/main" val="20001"/>
                    </a:ext>
                  </a:extLst>
                </a:gridCol>
              </a:tblGrid>
              <a:tr h="563278">
                <a:tc>
                  <a:txBody>
                    <a:bodyPr/>
                    <a:lstStyle/>
                    <a:p>
                      <a:pPr algn="ctr"/>
                      <a:r>
                        <a:rPr lang="en-US" sz="2000" b="1" u="sng" dirty="0">
                          <a:solidFill>
                            <a:schemeClr val="tx1"/>
                          </a:solidFill>
                        </a:rPr>
                        <a:t>Fatal Accident Type</a:t>
                      </a:r>
                    </a:p>
                  </a:txBody>
                  <a:tcPr marL="44824" marR="44824" marT="22414" marB="224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b="1" u="sng" dirty="0">
                          <a:solidFill>
                            <a:schemeClr val="tx1"/>
                          </a:solidFill>
                        </a:rPr>
                        <a:t>%</a:t>
                      </a:r>
                    </a:p>
                  </a:txBody>
                  <a:tcPr marL="44824" marR="44824" marT="22414" marB="224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593519">
                <a:tc>
                  <a:txBody>
                    <a:bodyPr/>
                    <a:lstStyle/>
                    <a:p>
                      <a:pPr algn="l"/>
                      <a:r>
                        <a:rPr lang="en-US" sz="1800" dirty="0">
                          <a:solidFill>
                            <a:schemeClr val="tx1"/>
                          </a:solidFill>
                        </a:rPr>
                        <a:t>Crushed by vehicle tipping over</a:t>
                      </a:r>
                    </a:p>
                  </a:txBody>
                  <a:tcPr marL="44824" marR="44824" marT="22414" marB="224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800" dirty="0">
                          <a:solidFill>
                            <a:schemeClr val="tx1"/>
                          </a:solidFill>
                        </a:rPr>
                        <a:t>42%</a:t>
                      </a:r>
                    </a:p>
                  </a:txBody>
                  <a:tcPr marL="44824" marR="44824" marT="22414" marB="224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593519">
                <a:tc>
                  <a:txBody>
                    <a:bodyPr/>
                    <a:lstStyle/>
                    <a:p>
                      <a:pPr algn="l"/>
                      <a:r>
                        <a:rPr lang="en-US" sz="1800" dirty="0">
                          <a:solidFill>
                            <a:schemeClr val="tx1"/>
                          </a:solidFill>
                        </a:rPr>
                        <a:t>Crushed between vehicle and a surface</a:t>
                      </a:r>
                    </a:p>
                  </a:txBody>
                  <a:tcPr marL="44824" marR="44824" marT="22414" marB="224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800" dirty="0">
                          <a:solidFill>
                            <a:schemeClr val="tx1"/>
                          </a:solidFill>
                        </a:rPr>
                        <a:t>25%</a:t>
                      </a:r>
                    </a:p>
                  </a:txBody>
                  <a:tcPr marL="44824" marR="44824" marT="22414" marB="224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2"/>
                  </a:ext>
                </a:extLst>
              </a:tr>
              <a:tr h="593519">
                <a:tc>
                  <a:txBody>
                    <a:bodyPr/>
                    <a:lstStyle/>
                    <a:p>
                      <a:pPr algn="l"/>
                      <a:r>
                        <a:rPr lang="en-US" sz="1800" dirty="0">
                          <a:solidFill>
                            <a:schemeClr val="tx1"/>
                          </a:solidFill>
                        </a:rPr>
                        <a:t>Crushed between two vehicles</a:t>
                      </a:r>
                    </a:p>
                  </a:txBody>
                  <a:tcPr marL="44824" marR="44824" marT="22414" marB="224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800" dirty="0">
                          <a:solidFill>
                            <a:schemeClr val="tx1"/>
                          </a:solidFill>
                        </a:rPr>
                        <a:t>11%</a:t>
                      </a:r>
                    </a:p>
                  </a:txBody>
                  <a:tcPr marL="44824" marR="44824" marT="22414" marB="224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3"/>
                  </a:ext>
                </a:extLst>
              </a:tr>
              <a:tr h="593519">
                <a:tc>
                  <a:txBody>
                    <a:bodyPr/>
                    <a:lstStyle/>
                    <a:p>
                      <a:pPr algn="l"/>
                      <a:r>
                        <a:rPr lang="en-US" sz="1800" dirty="0">
                          <a:solidFill>
                            <a:schemeClr val="tx1"/>
                          </a:solidFill>
                        </a:rPr>
                        <a:t>Struck or run over by a forklift</a:t>
                      </a:r>
                    </a:p>
                  </a:txBody>
                  <a:tcPr marL="44824" marR="44824" marT="22414" marB="224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800" dirty="0">
                          <a:solidFill>
                            <a:schemeClr val="tx1"/>
                          </a:solidFill>
                        </a:rPr>
                        <a:t>10%</a:t>
                      </a:r>
                    </a:p>
                  </a:txBody>
                  <a:tcPr marL="44824" marR="44824" marT="22414" marB="224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4"/>
                  </a:ext>
                </a:extLst>
              </a:tr>
              <a:tr h="635932">
                <a:tc>
                  <a:txBody>
                    <a:bodyPr/>
                    <a:lstStyle/>
                    <a:p>
                      <a:pPr algn="l"/>
                      <a:r>
                        <a:rPr lang="en-US" sz="1800" dirty="0">
                          <a:solidFill>
                            <a:schemeClr val="tx1"/>
                          </a:solidFill>
                        </a:rPr>
                        <a:t>Struck by falling material</a:t>
                      </a:r>
                    </a:p>
                  </a:txBody>
                  <a:tcPr marL="44824" marR="44824" marT="22414" marB="224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800" dirty="0">
                          <a:solidFill>
                            <a:schemeClr val="tx1"/>
                          </a:solidFill>
                        </a:rPr>
                        <a:t>8%</a:t>
                      </a:r>
                    </a:p>
                  </a:txBody>
                  <a:tcPr marL="44824" marR="44824" marT="22414" marB="224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5"/>
                  </a:ext>
                </a:extLst>
              </a:tr>
              <a:tr h="617716">
                <a:tc>
                  <a:txBody>
                    <a:bodyPr/>
                    <a:lstStyle/>
                    <a:p>
                      <a:pPr algn="l"/>
                      <a:r>
                        <a:rPr lang="en-US" sz="1800" dirty="0">
                          <a:solidFill>
                            <a:schemeClr val="tx1"/>
                          </a:solidFill>
                        </a:rPr>
                        <a:t>Fall from platform on the forks</a:t>
                      </a:r>
                    </a:p>
                  </a:txBody>
                  <a:tcPr marL="44824" marR="44824" marT="22414" marB="224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800" dirty="0">
                          <a:solidFill>
                            <a:schemeClr val="tx1"/>
                          </a:solidFill>
                        </a:rPr>
                        <a:t>4%</a:t>
                      </a:r>
                    </a:p>
                  </a:txBody>
                  <a:tcPr marL="44824" marR="44824" marT="22414" marB="224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6"/>
                  </a:ext>
                </a:extLst>
              </a:tr>
            </a:tbl>
          </a:graphicData>
        </a:graphic>
      </p:graphicFrame>
      <p:sp>
        <p:nvSpPr>
          <p:cNvPr id="18462" name="TextBox 6">
            <a:extLst>
              <a:ext uri="{FF2B5EF4-FFF2-40B4-BE49-F238E27FC236}">
                <a16:creationId xmlns:a16="http://schemas.microsoft.com/office/drawing/2014/main" id="{1FA8417E-9549-D5D7-AFBA-EA5A2CDA0196}"/>
              </a:ext>
            </a:extLst>
          </p:cNvPr>
          <p:cNvSpPr txBox="1">
            <a:spLocks noChangeArrowheads="1"/>
          </p:cNvSpPr>
          <p:nvPr/>
        </p:nvSpPr>
        <p:spPr bwMode="auto">
          <a:xfrm>
            <a:off x="4572000" y="1371600"/>
            <a:ext cx="4419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Approximately 35,000 serious injuries and 62,000 non-serious injuries involving forklifts occur in the United States every year.  OSHA estimates 11% of all forklifts are involved in accidents every year.</a:t>
            </a:r>
          </a:p>
        </p:txBody>
      </p:sp>
      <p:sp>
        <p:nvSpPr>
          <p:cNvPr id="19487" name="PPTShape_0">
            <a:extLst>
              <a:ext uri="{FF2B5EF4-FFF2-40B4-BE49-F238E27FC236}">
                <a16:creationId xmlns:a16="http://schemas.microsoft.com/office/drawing/2014/main" id="{F9747D38-52B6-0CF6-9E95-D06973D08BA1}"/>
              </a:ext>
            </a:extLst>
          </p:cNvPr>
          <p:cNvSpPr txBox="1">
            <a:spLocks noChangeArrowheads="1"/>
          </p:cNvSpPr>
          <p:nvPr/>
        </p:nvSpPr>
        <p:spPr bwMode="auto">
          <a:xfrm>
            <a:off x="3048000" y="6324600"/>
            <a:ext cx="3124200" cy="400050"/>
          </a:xfrm>
          <a:prstGeom prst="rect">
            <a:avLst/>
          </a:prstGeom>
          <a:solidFill>
            <a:schemeClr val="accent1">
              <a:lumMod val="95000"/>
            </a:schemeClr>
          </a:solidFill>
          <a:ln w="9525">
            <a:noFill/>
            <a:miter lim="800000"/>
            <a:headEnd/>
            <a:tailEnd/>
          </a:ln>
        </p:spPr>
        <p:txBody>
          <a:bodyPr>
            <a:spAutoFit/>
          </a:bodyPr>
          <a:lstStyle/>
          <a:p>
            <a:pPr>
              <a:defRPr/>
            </a:pPr>
            <a:r>
              <a:rPr lang="en-US" dirty="0">
                <a:solidFill>
                  <a:schemeClr val="bg2"/>
                </a:solidFill>
                <a:hlinkClick r:id="rId5"/>
              </a:rPr>
              <a:t> </a:t>
            </a:r>
            <a:r>
              <a:rPr lang="en-US" sz="2000" dirty="0">
                <a:solidFill>
                  <a:schemeClr val="bg2"/>
                </a:solidFill>
                <a:hlinkClick r:id="rId5"/>
              </a:rPr>
              <a:t>View Fatality examples</a:t>
            </a:r>
            <a:endParaRPr lang="en-US" sz="2000" dirty="0">
              <a:solidFill>
                <a:schemeClr val="bg2"/>
              </a:solidFill>
            </a:endParaRPr>
          </a:p>
        </p:txBody>
      </p:sp>
      <p:pic>
        <p:nvPicPr>
          <p:cNvPr id="18464" name="Picture 3" descr="forkliftAccident2.jpg">
            <a:extLst>
              <a:ext uri="{FF2B5EF4-FFF2-40B4-BE49-F238E27FC236}">
                <a16:creationId xmlns:a16="http://schemas.microsoft.com/office/drawing/2014/main" id="{96A23873-9432-BF62-6E5A-CA63F03D5C6E}"/>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572000" y="3328988"/>
            <a:ext cx="4086225"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5" name="TextBox 3">
            <a:extLst>
              <a:ext uri="{FF2B5EF4-FFF2-40B4-BE49-F238E27FC236}">
                <a16:creationId xmlns:a16="http://schemas.microsoft.com/office/drawing/2014/main" id="{B71DD771-2485-B0A7-5AED-4A661FFB1568}"/>
              </a:ext>
            </a:extLst>
          </p:cNvPr>
          <p:cNvSpPr txBox="1">
            <a:spLocks noChangeArrowheads="1"/>
          </p:cNvSpPr>
          <p:nvPr/>
        </p:nvSpPr>
        <p:spPr bwMode="auto">
          <a:xfrm rot="5400000">
            <a:off x="7825582" y="4442618"/>
            <a:ext cx="19367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t>Source: Monash University – Australia</a:t>
            </a:r>
          </a:p>
        </p:txBody>
      </p:sp>
      <p:sp>
        <p:nvSpPr>
          <p:cNvPr id="18466" name="TextBox 3">
            <a:extLst>
              <a:ext uri="{FF2B5EF4-FFF2-40B4-BE49-F238E27FC236}">
                <a16:creationId xmlns:a16="http://schemas.microsoft.com/office/drawing/2014/main" id="{45A77CA0-6E8D-198A-26E0-89C6F4B36E37}"/>
              </a:ext>
            </a:extLst>
          </p:cNvPr>
          <p:cNvSpPr txBox="1">
            <a:spLocks noChangeArrowheads="1"/>
          </p:cNvSpPr>
          <p:nvPr/>
        </p:nvSpPr>
        <p:spPr bwMode="auto">
          <a:xfrm>
            <a:off x="304800" y="762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tx2"/>
                </a:solidFill>
              </a:rPr>
              <a:t>Safe Operation of Forklifts </a:t>
            </a:r>
            <a:br>
              <a:rPr lang="en-US" altLang="en-US" sz="3200">
                <a:solidFill>
                  <a:schemeClr val="tx2"/>
                </a:solidFill>
              </a:rPr>
            </a:br>
            <a:r>
              <a:rPr lang="en-US" altLang="en-US" sz="2400">
                <a:solidFill>
                  <a:schemeClr val="tx2"/>
                </a:solidFill>
              </a:rPr>
              <a:t>and Other Powered Industrial Trucks</a:t>
            </a:r>
          </a:p>
        </p:txBody>
      </p:sp>
    </p:spTree>
    <p:custDataLst>
      <p:tags r:id="rId1"/>
    </p:custData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1" descr="forkliftAtWarehouse 006.jpg">
            <a:extLst>
              <a:ext uri="{FF2B5EF4-FFF2-40B4-BE49-F238E27FC236}">
                <a16:creationId xmlns:a16="http://schemas.microsoft.com/office/drawing/2014/main" id="{B0DE8BC4-4361-3743-0259-942C11E0AF0C}"/>
              </a:ext>
            </a:extLst>
          </p:cNvPr>
          <p:cNvPicPr>
            <a:picLocks noChangeAspect="1"/>
          </p:cNvPicPr>
          <p:nvPr>
            <p:custDataLst>
              <p:tags r:id="rId2"/>
            </p:custDataLst>
          </p:nvPr>
        </p:nvPicPr>
        <p:blipFill>
          <a:blip r:embed="rId5">
            <a:lum bright="10000" contrast="8000"/>
            <a:extLst>
              <a:ext uri="{28A0092B-C50C-407E-A947-70E740481C1C}">
                <a14:useLocalDpi xmlns:a14="http://schemas.microsoft.com/office/drawing/2010/main" val="0"/>
              </a:ext>
            </a:extLst>
          </a:blip>
          <a:srcRect b="-11"/>
          <a:stretch>
            <a:fillRect/>
          </a:stretch>
        </p:blipFill>
        <p:spPr bwMode="auto">
          <a:xfrm>
            <a:off x="1828800" y="1055688"/>
            <a:ext cx="5748338"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23FC28DB-EA31-BAC1-14C2-027259375A3A}"/>
              </a:ext>
            </a:extLst>
          </p:cNvPr>
          <p:cNvCxnSpPr>
            <a:endCxn id="55300" idx="0"/>
          </p:cNvCxnSpPr>
          <p:nvPr/>
        </p:nvCxnSpPr>
        <p:spPr>
          <a:xfrm rot="16200000" flipH="1">
            <a:off x="2362200" y="4114800"/>
            <a:ext cx="3733800" cy="685800"/>
          </a:xfrm>
          <a:prstGeom prst="line">
            <a:avLst/>
          </a:prstGeom>
          <a:ln w="34925">
            <a:solidFill>
              <a:srgbClr val="FF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5300" name="TextBox 7">
            <a:extLst>
              <a:ext uri="{FF2B5EF4-FFF2-40B4-BE49-F238E27FC236}">
                <a16:creationId xmlns:a16="http://schemas.microsoft.com/office/drawing/2014/main" id="{8958B546-D0E6-F1BF-2C7E-999562E12643}"/>
              </a:ext>
            </a:extLst>
          </p:cNvPr>
          <p:cNvSpPr txBox="1">
            <a:spLocks noChangeArrowheads="1"/>
          </p:cNvSpPr>
          <p:nvPr/>
        </p:nvSpPr>
        <p:spPr bwMode="auto">
          <a:xfrm>
            <a:off x="0" y="63246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Blind spot</a:t>
            </a:r>
          </a:p>
        </p:txBody>
      </p:sp>
      <p:sp>
        <p:nvSpPr>
          <p:cNvPr id="45061" name="TextBox 6">
            <a:extLst>
              <a:ext uri="{FF2B5EF4-FFF2-40B4-BE49-F238E27FC236}">
                <a16:creationId xmlns:a16="http://schemas.microsoft.com/office/drawing/2014/main" id="{E1381E23-F741-7EE8-C31E-29FF1DE97DFB}"/>
              </a:ext>
            </a:extLst>
          </p:cNvPr>
          <p:cNvSpPr txBox="1">
            <a:spLocks noChangeArrowheads="1"/>
          </p:cNvSpPr>
          <p:nvPr/>
        </p:nvSpPr>
        <p:spPr bwMode="auto">
          <a:xfrm>
            <a:off x="1066800" y="228600"/>
            <a:ext cx="7010400" cy="584200"/>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Forklift Blind Spot</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Box 1">
            <a:extLst>
              <a:ext uri="{FF2B5EF4-FFF2-40B4-BE49-F238E27FC236}">
                <a16:creationId xmlns:a16="http://schemas.microsoft.com/office/drawing/2014/main" id="{5FBB03CD-113D-0FBF-8F39-36C8D7A13C04}"/>
              </a:ext>
            </a:extLst>
          </p:cNvPr>
          <p:cNvSpPr txBox="1">
            <a:spLocks noChangeArrowheads="1"/>
          </p:cNvSpPr>
          <p:nvPr/>
        </p:nvSpPr>
        <p:spPr bwMode="auto">
          <a:xfrm>
            <a:off x="1295400" y="228600"/>
            <a:ext cx="6172200" cy="584200"/>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Forklifts and Pedestrians</a:t>
            </a:r>
          </a:p>
        </p:txBody>
      </p:sp>
      <p:pic>
        <p:nvPicPr>
          <p:cNvPr id="56323" name="PPTShape_0" descr="Operator cautioning pedestrian to stop.">
            <a:extLst>
              <a:ext uri="{FF2B5EF4-FFF2-40B4-BE49-F238E27FC236}">
                <a16:creationId xmlns:a16="http://schemas.microsoft.com/office/drawing/2014/main" id="{F963E029-21B8-8BA3-9EF3-BFE1F2CF67BD}"/>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232400" y="4191000"/>
            <a:ext cx="3378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a:extLst>
              <a:ext uri="{FF2B5EF4-FFF2-40B4-BE49-F238E27FC236}">
                <a16:creationId xmlns:a16="http://schemas.microsoft.com/office/drawing/2014/main" id="{04A123C9-35BF-361F-65CF-C28DB8D61E20}"/>
              </a:ext>
            </a:extLst>
          </p:cNvPr>
          <p:cNvSpPr>
            <a:spLocks noChangeArrowheads="1"/>
          </p:cNvSpPr>
          <p:nvPr/>
        </p:nvSpPr>
        <p:spPr bwMode="auto">
          <a:xfrm>
            <a:off x="228600" y="1071563"/>
            <a:ext cx="48768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000"/>
              <a:t>Slow down and sound horn at intersections, corners, and wherever your vision is obstructed. </a:t>
            </a:r>
          </a:p>
          <a:p>
            <a:pPr eaLnBrk="1" hangingPunct="1">
              <a:buFont typeface="Arial" panose="020B0604020202020204" pitchFamily="34" charset="0"/>
              <a:buChar char="•"/>
            </a:pPr>
            <a:endParaRPr lang="en-US" altLang="en-US" sz="1000"/>
          </a:p>
          <a:p>
            <a:pPr eaLnBrk="1" hangingPunct="1">
              <a:spcBef>
                <a:spcPts val="1200"/>
              </a:spcBef>
              <a:buFont typeface="Arial" panose="020B0604020202020204" pitchFamily="34" charset="0"/>
              <a:buChar char="•"/>
            </a:pPr>
            <a:r>
              <a:rPr lang="en-US" altLang="en-US" sz="2000"/>
              <a:t>When provided, use flashing warning light or backup alarms when traveling in reverse. </a:t>
            </a:r>
          </a:p>
          <a:p>
            <a:pPr eaLnBrk="1" hangingPunct="1">
              <a:spcBef>
                <a:spcPts val="1200"/>
              </a:spcBef>
              <a:buFont typeface="Arial" panose="020B0604020202020204" pitchFamily="34" charset="0"/>
              <a:buChar char="•"/>
            </a:pPr>
            <a:r>
              <a:rPr lang="en-US" altLang="en-US" sz="2000"/>
              <a:t>Always look in the direction of travel.</a:t>
            </a:r>
          </a:p>
          <a:p>
            <a:pPr eaLnBrk="1" hangingPunct="1">
              <a:spcBef>
                <a:spcPts val="1200"/>
              </a:spcBef>
              <a:buFont typeface="Arial" panose="020B0604020202020204" pitchFamily="34" charset="0"/>
              <a:buChar char="•"/>
            </a:pPr>
            <a:r>
              <a:rPr lang="en-US" altLang="en-US" sz="2000"/>
              <a:t>Signal to pedestrians to stand clear. </a:t>
            </a:r>
          </a:p>
          <a:p>
            <a:pPr eaLnBrk="1" hangingPunct="1">
              <a:spcBef>
                <a:spcPts val="1200"/>
              </a:spcBef>
              <a:buFont typeface="Arial" panose="020B0604020202020204" pitchFamily="34" charset="0"/>
              <a:buChar char="•"/>
            </a:pPr>
            <a:endParaRPr lang="en-US" altLang="en-US" sz="1000"/>
          </a:p>
          <a:p>
            <a:pPr eaLnBrk="1" hangingPunct="1">
              <a:spcBef>
                <a:spcPts val="1200"/>
              </a:spcBef>
              <a:buFont typeface="Arial" panose="020B0604020202020204" pitchFamily="34" charset="0"/>
              <a:buChar char="•"/>
            </a:pPr>
            <a:r>
              <a:rPr lang="en-US" altLang="en-US" sz="2000"/>
              <a:t>Do not allow anyone to stand or walk under upraised forks.  </a:t>
            </a:r>
          </a:p>
          <a:p>
            <a:pPr eaLnBrk="1" hangingPunct="1">
              <a:spcBef>
                <a:spcPts val="1200"/>
              </a:spcBef>
              <a:buFont typeface="Arial" panose="020B0604020202020204" pitchFamily="34" charset="0"/>
              <a:buChar char="•"/>
            </a:pPr>
            <a:endParaRPr lang="en-US" altLang="en-US" sz="1000"/>
          </a:p>
          <a:p>
            <a:pPr eaLnBrk="1" hangingPunct="1">
              <a:spcBef>
                <a:spcPts val="1200"/>
              </a:spcBef>
              <a:buFont typeface="Arial" panose="020B0604020202020204" pitchFamily="34" charset="0"/>
              <a:buChar char="•"/>
            </a:pPr>
            <a:r>
              <a:rPr lang="en-US" altLang="en-US" sz="2000"/>
              <a:t>When possible, make eye contact with pedestrians or other forklift operators before moving in their path. </a:t>
            </a:r>
          </a:p>
        </p:txBody>
      </p:sp>
      <p:pic>
        <p:nvPicPr>
          <p:cNvPr id="56325" name="Picture 6" descr="ForkliftDrivingCorners.jpg">
            <a:extLst>
              <a:ext uri="{FF2B5EF4-FFF2-40B4-BE49-F238E27FC236}">
                <a16:creationId xmlns:a16="http://schemas.microsoft.com/office/drawing/2014/main" id="{18C98A27-C652-8BE0-5DFD-A490A87DB0A3}"/>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5181600" y="1600200"/>
            <a:ext cx="3482975"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Box 5">
            <a:extLst>
              <a:ext uri="{FF2B5EF4-FFF2-40B4-BE49-F238E27FC236}">
                <a16:creationId xmlns:a16="http://schemas.microsoft.com/office/drawing/2014/main" id="{BA197D9A-1DBB-43D3-76D5-DF6901B434B2}"/>
              </a:ext>
            </a:extLst>
          </p:cNvPr>
          <p:cNvSpPr txBox="1">
            <a:spLocks noChangeArrowheads="1"/>
          </p:cNvSpPr>
          <p:nvPr/>
        </p:nvSpPr>
        <p:spPr bwMode="auto">
          <a:xfrm rot="-5400000">
            <a:off x="7651750" y="4083050"/>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t>OSHA</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Box 3">
            <a:extLst>
              <a:ext uri="{FF2B5EF4-FFF2-40B4-BE49-F238E27FC236}">
                <a16:creationId xmlns:a16="http://schemas.microsoft.com/office/drawing/2014/main" id="{AC81DFD2-36AF-BB2F-EAF8-47E6E134607C}"/>
              </a:ext>
            </a:extLst>
          </p:cNvPr>
          <p:cNvSpPr txBox="1">
            <a:spLocks noChangeArrowheads="1"/>
          </p:cNvSpPr>
          <p:nvPr/>
        </p:nvSpPr>
        <p:spPr bwMode="auto">
          <a:xfrm>
            <a:off x="1066800" y="228600"/>
            <a:ext cx="7162800" cy="584200"/>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Forklift-pedestrian accident example</a:t>
            </a:r>
          </a:p>
        </p:txBody>
      </p:sp>
      <p:sp>
        <p:nvSpPr>
          <p:cNvPr id="57347" name="TextBox 4">
            <a:extLst>
              <a:ext uri="{FF2B5EF4-FFF2-40B4-BE49-F238E27FC236}">
                <a16:creationId xmlns:a16="http://schemas.microsoft.com/office/drawing/2014/main" id="{81E3285C-F7B1-2714-B264-8202D665D1C9}"/>
              </a:ext>
            </a:extLst>
          </p:cNvPr>
          <p:cNvSpPr txBox="1">
            <a:spLocks noChangeArrowheads="1"/>
          </p:cNvSpPr>
          <p:nvPr/>
        </p:nvSpPr>
        <p:spPr bwMode="auto">
          <a:xfrm>
            <a:off x="609600" y="6172200"/>
            <a:ext cx="792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Neither the pedestrian or the forklift operator were paying attention!!</a:t>
            </a:r>
          </a:p>
        </p:txBody>
      </p:sp>
      <p:grpSp>
        <p:nvGrpSpPr>
          <p:cNvPr id="57348" name="Group 8">
            <a:extLst>
              <a:ext uri="{FF2B5EF4-FFF2-40B4-BE49-F238E27FC236}">
                <a16:creationId xmlns:a16="http://schemas.microsoft.com/office/drawing/2014/main" id="{E3C83E63-3BEB-1262-EDD3-E6A31B09891B}"/>
              </a:ext>
            </a:extLst>
          </p:cNvPr>
          <p:cNvGrpSpPr>
            <a:grpSpLocks/>
          </p:cNvGrpSpPr>
          <p:nvPr/>
        </p:nvGrpSpPr>
        <p:grpSpPr bwMode="auto">
          <a:xfrm>
            <a:off x="4419600" y="2667000"/>
            <a:ext cx="4724400" cy="3340100"/>
            <a:chOff x="4572000" y="3276600"/>
            <a:chExt cx="3733800" cy="2806244"/>
          </a:xfrm>
        </p:grpSpPr>
        <p:pic>
          <p:nvPicPr>
            <p:cNvPr id="57352" name="Picture 3" descr="http://www.jorpor.com/AC/ForkilifAccident016-2.gif">
              <a:extLst>
                <a:ext uri="{FF2B5EF4-FFF2-40B4-BE49-F238E27FC236}">
                  <a16:creationId xmlns:a16="http://schemas.microsoft.com/office/drawing/2014/main" id="{87385598-3400-69EB-49C0-B6981ED0FC2F}"/>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572000" y="3276600"/>
              <a:ext cx="365810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TextBox 6">
              <a:extLst>
                <a:ext uri="{FF2B5EF4-FFF2-40B4-BE49-F238E27FC236}">
                  <a16:creationId xmlns:a16="http://schemas.microsoft.com/office/drawing/2014/main" id="{3E5BBEA5-21E7-B888-9D08-07ADD59A8F08}"/>
                </a:ext>
              </a:extLst>
            </p:cNvPr>
            <p:cNvSpPr txBox="1">
              <a:spLocks noChangeArrowheads="1"/>
            </p:cNvSpPr>
            <p:nvPr/>
          </p:nvSpPr>
          <p:spPr bwMode="auto">
            <a:xfrm>
              <a:off x="6477000" y="5867400"/>
              <a:ext cx="1828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a:t>Source - JICOSH</a:t>
              </a:r>
            </a:p>
          </p:txBody>
        </p:sp>
      </p:grpSp>
      <p:grpSp>
        <p:nvGrpSpPr>
          <p:cNvPr id="57349" name="Group 9">
            <a:extLst>
              <a:ext uri="{FF2B5EF4-FFF2-40B4-BE49-F238E27FC236}">
                <a16:creationId xmlns:a16="http://schemas.microsoft.com/office/drawing/2014/main" id="{B22393DB-915C-C741-93B3-A7CB6576D597}"/>
              </a:ext>
            </a:extLst>
          </p:cNvPr>
          <p:cNvGrpSpPr>
            <a:grpSpLocks/>
          </p:cNvGrpSpPr>
          <p:nvPr/>
        </p:nvGrpSpPr>
        <p:grpSpPr bwMode="auto">
          <a:xfrm>
            <a:off x="0" y="1219200"/>
            <a:ext cx="4343400" cy="3563938"/>
            <a:chOff x="1066767" y="2362183"/>
            <a:chExt cx="3352800" cy="2614069"/>
          </a:xfrm>
        </p:grpSpPr>
        <p:pic>
          <p:nvPicPr>
            <p:cNvPr id="57350" name="Picture 1" descr="http://www.jorpor.com/AC/ForkilifAccident016-1.gif">
              <a:extLst>
                <a:ext uri="{FF2B5EF4-FFF2-40B4-BE49-F238E27FC236}">
                  <a16:creationId xmlns:a16="http://schemas.microsoft.com/office/drawing/2014/main" id="{A3286ADD-3D49-5EFC-7ACD-4E1D156927E1}"/>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066767" y="2362183"/>
              <a:ext cx="3352800" cy="237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TextBox 6">
              <a:extLst>
                <a:ext uri="{FF2B5EF4-FFF2-40B4-BE49-F238E27FC236}">
                  <a16:creationId xmlns:a16="http://schemas.microsoft.com/office/drawing/2014/main" id="{318180DE-5A80-1243-CA0D-687080DB271E}"/>
                </a:ext>
              </a:extLst>
            </p:cNvPr>
            <p:cNvSpPr txBox="1">
              <a:spLocks noChangeArrowheads="1"/>
            </p:cNvSpPr>
            <p:nvPr/>
          </p:nvSpPr>
          <p:spPr bwMode="auto">
            <a:xfrm>
              <a:off x="2432723" y="4760808"/>
              <a:ext cx="1828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a:t>Source - JICOSH</a:t>
              </a:r>
            </a:p>
          </p:txBody>
        </p:sp>
      </p:gr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Box 1">
            <a:extLst>
              <a:ext uri="{FF2B5EF4-FFF2-40B4-BE49-F238E27FC236}">
                <a16:creationId xmlns:a16="http://schemas.microsoft.com/office/drawing/2014/main" id="{E22016E0-FFBE-FA10-24EF-580BEF78FF8F}"/>
              </a:ext>
            </a:extLst>
          </p:cNvPr>
          <p:cNvSpPr txBox="1">
            <a:spLocks noChangeArrowheads="1"/>
          </p:cNvSpPr>
          <p:nvPr/>
        </p:nvSpPr>
        <p:spPr bwMode="auto">
          <a:xfrm>
            <a:off x="1143000" y="381000"/>
            <a:ext cx="7086600" cy="584200"/>
          </a:xfrm>
          <a:prstGeom prst="rect">
            <a:avLst/>
          </a:prstGeom>
          <a:noFill/>
          <a:ln w="9525">
            <a:noFill/>
            <a:miter lim="800000"/>
            <a:headEnd/>
            <a:tailEnd/>
          </a:ln>
        </p:spPr>
        <p:txBody>
          <a:bodyPr>
            <a:spAutoFit/>
          </a:bodyPr>
          <a:lstStyle/>
          <a:p>
            <a:pPr>
              <a:defRPr/>
            </a:pPr>
            <a:r>
              <a:rPr lang="en-US" sz="3200" dirty="0">
                <a:solidFill>
                  <a:schemeClr val="tx2"/>
                </a:solidFill>
                <a:latin typeface="+mj-lt"/>
              </a:rPr>
              <a:t>Loading truck trailers and railroad cars</a:t>
            </a:r>
          </a:p>
        </p:txBody>
      </p:sp>
      <p:sp>
        <p:nvSpPr>
          <p:cNvPr id="48131" name="TextBox 3">
            <a:extLst>
              <a:ext uri="{FF2B5EF4-FFF2-40B4-BE49-F238E27FC236}">
                <a16:creationId xmlns:a16="http://schemas.microsoft.com/office/drawing/2014/main" id="{BE08E7B9-581B-6A15-7E83-F124CBB64DD3}"/>
              </a:ext>
            </a:extLst>
          </p:cNvPr>
          <p:cNvSpPr txBox="1">
            <a:spLocks noChangeArrowheads="1"/>
          </p:cNvSpPr>
          <p:nvPr/>
        </p:nvSpPr>
        <p:spPr bwMode="auto">
          <a:xfrm>
            <a:off x="304800" y="1219200"/>
            <a:ext cx="5105400" cy="3416300"/>
          </a:xfrm>
          <a:prstGeom prst="rect">
            <a:avLst/>
          </a:prstGeom>
          <a:noFill/>
          <a:ln w="9525">
            <a:noFill/>
            <a:miter lim="800000"/>
            <a:headEnd/>
            <a:tailEnd/>
          </a:ln>
        </p:spPr>
        <p:txBody>
          <a:bodyPr>
            <a:spAutoFit/>
          </a:bodyPr>
          <a:lstStyle/>
          <a:p>
            <a:pPr>
              <a:defRPr/>
            </a:pPr>
            <a:r>
              <a:rPr lang="en-US" sz="2400" dirty="0">
                <a:latin typeface="Arial" charset="0"/>
              </a:rPr>
              <a:t>Make sure: </a:t>
            </a:r>
          </a:p>
          <a:p>
            <a:pPr>
              <a:defRPr/>
            </a:pPr>
            <a:endParaRPr lang="en-US" sz="2400" dirty="0">
              <a:latin typeface="Arial" charset="0"/>
            </a:endParaRPr>
          </a:p>
          <a:p>
            <a:pPr marL="398463" indent="-280988">
              <a:buSzPct val="81000"/>
              <a:buFont typeface="Arial" pitchFamily="34" charset="0"/>
              <a:buChar char="•"/>
              <a:defRPr/>
            </a:pPr>
            <a:r>
              <a:rPr lang="en-US" sz="2400" dirty="0">
                <a:latin typeface="Arial" charset="0"/>
              </a:rPr>
              <a:t>Truck trailer wheels are chocked</a:t>
            </a:r>
          </a:p>
          <a:p>
            <a:pPr marL="398463" indent="-280988">
              <a:buSzPct val="81000"/>
              <a:buFont typeface="Arial" pitchFamily="34" charset="0"/>
              <a:buChar char="•"/>
              <a:defRPr/>
            </a:pPr>
            <a:endParaRPr lang="en-US" sz="2400" dirty="0">
              <a:latin typeface="Arial" charset="0"/>
            </a:endParaRPr>
          </a:p>
          <a:p>
            <a:pPr marL="398463" indent="-280988">
              <a:buSzPct val="81000"/>
              <a:buFont typeface="Arial" pitchFamily="34" charset="0"/>
              <a:buChar char="•"/>
              <a:defRPr/>
            </a:pPr>
            <a:r>
              <a:rPr lang="en-US" sz="2400" dirty="0">
                <a:latin typeface="Arial" charset="0"/>
              </a:rPr>
              <a:t>Dock board is secure and can handle weight</a:t>
            </a:r>
          </a:p>
          <a:p>
            <a:pPr marL="398463" indent="-280988">
              <a:buSzPct val="81000"/>
              <a:buFont typeface="Arial" pitchFamily="34" charset="0"/>
              <a:buChar char="•"/>
              <a:defRPr/>
            </a:pPr>
            <a:endParaRPr lang="en-US" sz="2400" dirty="0">
              <a:latin typeface="Arial" charset="0"/>
            </a:endParaRPr>
          </a:p>
          <a:p>
            <a:pPr marL="398463" indent="-280988">
              <a:buSzPct val="81000"/>
              <a:buFont typeface="Arial" pitchFamily="34" charset="0"/>
              <a:buChar char="•"/>
              <a:defRPr/>
            </a:pPr>
            <a:r>
              <a:rPr lang="en-US" sz="2400" dirty="0">
                <a:latin typeface="Arial" charset="0"/>
              </a:rPr>
              <a:t>You use horn or warning lights when exiting trailer or railcar.</a:t>
            </a:r>
          </a:p>
        </p:txBody>
      </p:sp>
      <p:pic>
        <p:nvPicPr>
          <p:cNvPr id="58372" name="Picture 9" descr="forkliftAccident7.gif">
            <a:extLst>
              <a:ext uri="{FF2B5EF4-FFF2-40B4-BE49-F238E27FC236}">
                <a16:creationId xmlns:a16="http://schemas.microsoft.com/office/drawing/2014/main" id="{E23BB734-CBA4-7A38-BB7E-7508572DD761}"/>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3" name="Group 13">
            <a:extLst>
              <a:ext uri="{FF2B5EF4-FFF2-40B4-BE49-F238E27FC236}">
                <a16:creationId xmlns:a16="http://schemas.microsoft.com/office/drawing/2014/main" id="{F3AE7B4A-983B-2713-8E4B-EA3C9AD39201}"/>
              </a:ext>
            </a:extLst>
          </p:cNvPr>
          <p:cNvGrpSpPr>
            <a:grpSpLocks/>
          </p:cNvGrpSpPr>
          <p:nvPr/>
        </p:nvGrpSpPr>
        <p:grpSpPr bwMode="auto">
          <a:xfrm>
            <a:off x="4648200" y="4114800"/>
            <a:ext cx="3886200" cy="2743200"/>
            <a:chOff x="4886077" y="3933245"/>
            <a:chExt cx="3151188" cy="2272844"/>
          </a:xfrm>
        </p:grpSpPr>
        <p:pic>
          <p:nvPicPr>
            <p:cNvPr id="58378" name="Picture 5" descr="WheelChock2.jpg">
              <a:extLst>
                <a:ext uri="{FF2B5EF4-FFF2-40B4-BE49-F238E27FC236}">
                  <a16:creationId xmlns:a16="http://schemas.microsoft.com/office/drawing/2014/main" id="{19D3CC24-C622-4BBC-B06A-7095DB77F4CC}"/>
                </a:ext>
              </a:extLst>
            </p:cNvPr>
            <p:cNvPicPr>
              <a:picLocks noChangeAspect="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5267077" y="3933245"/>
              <a:ext cx="277018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6" descr="wheelChockYellow.jpg">
              <a:extLst>
                <a:ext uri="{FF2B5EF4-FFF2-40B4-BE49-F238E27FC236}">
                  <a16:creationId xmlns:a16="http://schemas.microsoft.com/office/drawing/2014/main" id="{D5916784-185A-43BD-A9FE-F0AAC08C9A7C}"/>
                </a:ext>
              </a:extLst>
            </p:cNvPr>
            <p:cNvPicPr>
              <a:picLocks noChangeAspect="1"/>
            </p:cNvPicPr>
            <p:nvPr>
              <p:custDataLst>
                <p:tags r:id="rId6"/>
              </p:custDataLst>
            </p:nvPr>
          </p:nvPicPr>
          <p:blipFill>
            <a:blip r:embed="rId11">
              <a:extLst>
                <a:ext uri="{28A0092B-C50C-407E-A947-70E740481C1C}">
                  <a14:useLocalDpi xmlns:a14="http://schemas.microsoft.com/office/drawing/2010/main" val="0"/>
                </a:ext>
              </a:extLst>
            </a:blip>
            <a:srcRect r="-40" b="-90"/>
            <a:stretch>
              <a:fillRect/>
            </a:stretch>
          </p:blipFill>
          <p:spPr bwMode="auto">
            <a:xfrm>
              <a:off x="4886077" y="5076245"/>
              <a:ext cx="152854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EC3AEE9E-C9A2-42F4-8805-C076AF1DA131}"/>
                </a:ext>
              </a:extLst>
            </p:cNvPr>
            <p:cNvCxnSpPr/>
            <p:nvPr/>
          </p:nvCxnSpPr>
          <p:spPr>
            <a:xfrm flipV="1">
              <a:off x="6029155" y="5227503"/>
              <a:ext cx="684817" cy="305150"/>
            </a:xfrm>
            <a:prstGeom prst="straightConnector1">
              <a:avLst/>
            </a:prstGeom>
            <a:ln w="317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58381" name="TextBox 12">
              <a:extLst>
                <a:ext uri="{FF2B5EF4-FFF2-40B4-BE49-F238E27FC236}">
                  <a16:creationId xmlns:a16="http://schemas.microsoft.com/office/drawing/2014/main" id="{0A6CBA21-A561-F0D9-CA6E-99902727BEA8}"/>
                </a:ext>
              </a:extLst>
            </p:cNvPr>
            <p:cNvSpPr txBox="1">
              <a:spLocks noChangeArrowheads="1"/>
            </p:cNvSpPr>
            <p:nvPr/>
          </p:nvSpPr>
          <p:spPr bwMode="auto">
            <a:xfrm>
              <a:off x="6410077" y="5990645"/>
              <a:ext cx="1600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a:t>OSHA</a:t>
              </a:r>
            </a:p>
          </p:txBody>
        </p:sp>
      </p:grpSp>
      <p:grpSp>
        <p:nvGrpSpPr>
          <p:cNvPr id="58374" name="Group 12">
            <a:extLst>
              <a:ext uri="{FF2B5EF4-FFF2-40B4-BE49-F238E27FC236}">
                <a16:creationId xmlns:a16="http://schemas.microsoft.com/office/drawing/2014/main" id="{98014FAE-1E5E-595B-A755-736AE7FCCBA5}"/>
              </a:ext>
            </a:extLst>
          </p:cNvPr>
          <p:cNvGrpSpPr>
            <a:grpSpLocks/>
          </p:cNvGrpSpPr>
          <p:nvPr/>
        </p:nvGrpSpPr>
        <p:grpSpPr bwMode="auto">
          <a:xfrm>
            <a:off x="5638800" y="1447800"/>
            <a:ext cx="3124200" cy="2590800"/>
            <a:chOff x="5181600" y="4114800"/>
            <a:chExt cx="2692400" cy="2532706"/>
          </a:xfrm>
        </p:grpSpPr>
        <p:sp>
          <p:nvSpPr>
            <p:cNvPr id="58376" name="TextBox 9">
              <a:extLst>
                <a:ext uri="{FF2B5EF4-FFF2-40B4-BE49-F238E27FC236}">
                  <a16:creationId xmlns:a16="http://schemas.microsoft.com/office/drawing/2014/main" id="{4B379DAD-0846-0BD7-38F5-06592212F61C}"/>
                </a:ext>
              </a:extLst>
            </p:cNvPr>
            <p:cNvSpPr txBox="1">
              <a:spLocks noChangeArrowheads="1"/>
            </p:cNvSpPr>
            <p:nvPr/>
          </p:nvSpPr>
          <p:spPr bwMode="auto">
            <a:xfrm>
              <a:off x="6426200" y="6432062"/>
              <a:ext cx="1447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a:t>OSHA</a:t>
              </a:r>
            </a:p>
          </p:txBody>
        </p:sp>
        <p:pic>
          <p:nvPicPr>
            <p:cNvPr id="58377" name="Picture 14" descr="Operator using warning light and looking in the direction of travel when exiting a truck trailer.">
              <a:extLst>
                <a:ext uri="{FF2B5EF4-FFF2-40B4-BE49-F238E27FC236}">
                  <a16:creationId xmlns:a16="http://schemas.microsoft.com/office/drawing/2014/main" id="{97AB7E83-D3D4-A970-CDAC-B41A8E2D11A0}"/>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5181600" y="4114800"/>
              <a:ext cx="26368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135" name="Picture 13" descr="forkliftWarningLights.jpg">
            <a:extLst>
              <a:ext uri="{FF2B5EF4-FFF2-40B4-BE49-F238E27FC236}">
                <a16:creationId xmlns:a16="http://schemas.microsoft.com/office/drawing/2014/main" id="{75D2363C-8E04-C1F2-6439-2925FF7898A7}"/>
              </a:ext>
            </a:extLst>
          </p:cNvPr>
          <p:cNvPicPr>
            <a:picLocks noChangeAspect="1"/>
          </p:cNvPicPr>
          <p:nvPr>
            <p:custDataLst>
              <p:tags r:id="rId3"/>
            </p:custDataLst>
          </p:nvPr>
        </p:nvPicPr>
        <p:blipFill>
          <a:blip r:embed="rId13"/>
          <a:srcRect/>
          <a:stretch>
            <a:fillRect/>
          </a:stretch>
        </p:blipFill>
        <p:spPr bwMode="auto">
          <a:xfrm>
            <a:off x="1676400" y="4876800"/>
            <a:ext cx="1344613" cy="1677988"/>
          </a:xfrm>
          <a:prstGeom prst="rect">
            <a:avLst/>
          </a:prstGeom>
          <a:noFill/>
          <a:ln w="12700">
            <a:solidFill>
              <a:schemeClr val="tx1">
                <a:lumMod val="65000"/>
              </a:schemeClr>
            </a:solidFill>
            <a:miter lim="800000"/>
            <a:headEnd/>
            <a:tailEnd/>
          </a:ln>
        </p:spPr>
      </p:pic>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Box 1">
            <a:extLst>
              <a:ext uri="{FF2B5EF4-FFF2-40B4-BE49-F238E27FC236}">
                <a16:creationId xmlns:a16="http://schemas.microsoft.com/office/drawing/2014/main" id="{9C6E164A-F595-F35E-3E5E-2DBC623B7094}"/>
              </a:ext>
            </a:extLst>
          </p:cNvPr>
          <p:cNvSpPr txBox="1">
            <a:spLocks noChangeArrowheads="1"/>
          </p:cNvSpPr>
          <p:nvPr/>
        </p:nvSpPr>
        <p:spPr bwMode="auto">
          <a:xfrm>
            <a:off x="990600" y="228600"/>
            <a:ext cx="6324600" cy="584200"/>
          </a:xfrm>
          <a:prstGeom prst="rect">
            <a:avLst/>
          </a:prstGeom>
          <a:noFill/>
          <a:ln w="9525">
            <a:noFill/>
            <a:miter lim="800000"/>
            <a:headEnd/>
            <a:tailEnd/>
          </a:ln>
        </p:spPr>
        <p:txBody>
          <a:bodyPr>
            <a:spAutoFit/>
          </a:bodyPr>
          <a:lstStyle/>
          <a:p>
            <a:pPr algn="ctr">
              <a:defRPr/>
            </a:pPr>
            <a:r>
              <a:rPr lang="en-US" sz="2400" dirty="0">
                <a:latin typeface="+mj-lt"/>
              </a:rPr>
              <a:t> </a:t>
            </a:r>
            <a:r>
              <a:rPr lang="en-US" sz="3200" dirty="0">
                <a:solidFill>
                  <a:schemeClr val="tx2"/>
                </a:solidFill>
                <a:latin typeface="+mj-lt"/>
              </a:rPr>
              <a:t>Wide or irregular size loads</a:t>
            </a:r>
          </a:p>
        </p:txBody>
      </p:sp>
      <p:pic>
        <p:nvPicPr>
          <p:cNvPr id="59395" name="Picture 2" descr="forkliftWideLoad.jpg">
            <a:extLst>
              <a:ext uri="{FF2B5EF4-FFF2-40B4-BE49-F238E27FC236}">
                <a16:creationId xmlns:a16="http://schemas.microsoft.com/office/drawing/2014/main" id="{7CEE5229-18B5-0589-6C16-A0CADAD21D66}"/>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r="169" b="-322"/>
          <a:stretch>
            <a:fillRect/>
          </a:stretch>
        </p:blipFill>
        <p:spPr bwMode="auto">
          <a:xfrm>
            <a:off x="4572000" y="1143000"/>
            <a:ext cx="4189413"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ForkliftWideLoad2.png">
            <a:extLst>
              <a:ext uri="{FF2B5EF4-FFF2-40B4-BE49-F238E27FC236}">
                <a16:creationId xmlns:a16="http://schemas.microsoft.com/office/drawing/2014/main" id="{F7217AEF-8849-2686-EFED-0B2866615F50}"/>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rcRect b="72"/>
          <a:stretch>
            <a:fillRect/>
          </a:stretch>
        </p:blipFill>
        <p:spPr bwMode="auto">
          <a:xfrm>
            <a:off x="304800" y="1219200"/>
            <a:ext cx="40671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9">
            <a:extLst>
              <a:ext uri="{FF2B5EF4-FFF2-40B4-BE49-F238E27FC236}">
                <a16:creationId xmlns:a16="http://schemas.microsoft.com/office/drawing/2014/main" id="{1E8667FA-9064-1E9D-9DB3-7F19A0DE9FD4}"/>
              </a:ext>
            </a:extLst>
          </p:cNvPr>
          <p:cNvSpPr>
            <a:spLocks noChangeArrowheads="1"/>
          </p:cNvSpPr>
          <p:nvPr/>
        </p:nvSpPr>
        <p:spPr bwMode="auto">
          <a:xfrm>
            <a:off x="228600" y="4343400"/>
            <a:ext cx="8915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200"/>
              </a:spcBef>
            </a:pPr>
            <a:r>
              <a:rPr lang="en-US" altLang="en-US" sz="2400"/>
              <a:t>Distribute the weight evenly when carrying irregular sized loads. </a:t>
            </a:r>
          </a:p>
          <a:p>
            <a:pPr eaLnBrk="1" hangingPunct="1">
              <a:spcBef>
                <a:spcPts val="1200"/>
              </a:spcBef>
            </a:pPr>
            <a:r>
              <a:rPr lang="en-US" altLang="en-US" sz="2400"/>
              <a:t>Keep the center of gravity of the load as near as possible to the center going horizontally across the forks.</a:t>
            </a:r>
          </a:p>
          <a:p>
            <a:pPr eaLnBrk="1" hangingPunct="1">
              <a:spcBef>
                <a:spcPts val="1200"/>
              </a:spcBef>
            </a:pPr>
            <a:r>
              <a:rPr lang="en-US" altLang="en-US" sz="2400"/>
              <a:t>Keep the center of gravity of the load as near to the front wheels as possible. </a:t>
            </a:r>
          </a:p>
        </p:txBody>
      </p:sp>
      <p:sp>
        <p:nvSpPr>
          <p:cNvPr id="59398" name="TextBox 6">
            <a:extLst>
              <a:ext uri="{FF2B5EF4-FFF2-40B4-BE49-F238E27FC236}">
                <a16:creationId xmlns:a16="http://schemas.microsoft.com/office/drawing/2014/main" id="{9FD73910-F8DA-2B09-4867-1DDCF020B08A}"/>
              </a:ext>
            </a:extLst>
          </p:cNvPr>
          <p:cNvSpPr txBox="1">
            <a:spLocks noChangeArrowheads="1"/>
          </p:cNvSpPr>
          <p:nvPr/>
        </p:nvSpPr>
        <p:spPr bwMode="auto">
          <a:xfrm>
            <a:off x="1905000" y="3886200"/>
            <a:ext cx="175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Source - New York Dept. of Health</a:t>
            </a:r>
          </a:p>
        </p:txBody>
      </p:sp>
      <p:sp>
        <p:nvSpPr>
          <p:cNvPr id="59399" name="TextBox 7">
            <a:extLst>
              <a:ext uri="{FF2B5EF4-FFF2-40B4-BE49-F238E27FC236}">
                <a16:creationId xmlns:a16="http://schemas.microsoft.com/office/drawing/2014/main" id="{E35D37FD-3240-E9A2-0EF5-C237ABB8A86D}"/>
              </a:ext>
            </a:extLst>
          </p:cNvPr>
          <p:cNvSpPr txBox="1">
            <a:spLocks noChangeArrowheads="1"/>
          </p:cNvSpPr>
          <p:nvPr/>
        </p:nvSpPr>
        <p:spPr bwMode="auto">
          <a:xfrm>
            <a:off x="7010400" y="4038600"/>
            <a:ext cx="5191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OSHA</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Box 1">
            <a:extLst>
              <a:ext uri="{FF2B5EF4-FFF2-40B4-BE49-F238E27FC236}">
                <a16:creationId xmlns:a16="http://schemas.microsoft.com/office/drawing/2014/main" id="{A7C8EC6E-92F3-A540-3FC1-0B7BF18D5241}"/>
              </a:ext>
            </a:extLst>
          </p:cNvPr>
          <p:cNvSpPr txBox="1">
            <a:spLocks noChangeArrowheads="1"/>
          </p:cNvSpPr>
          <p:nvPr/>
        </p:nvSpPr>
        <p:spPr bwMode="auto">
          <a:xfrm>
            <a:off x="1066800" y="228600"/>
            <a:ext cx="7543800" cy="584200"/>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Loading/unloading High Storage Racks</a:t>
            </a:r>
          </a:p>
        </p:txBody>
      </p:sp>
      <p:sp>
        <p:nvSpPr>
          <p:cNvPr id="60419" name="Rectangle 4">
            <a:extLst>
              <a:ext uri="{FF2B5EF4-FFF2-40B4-BE49-F238E27FC236}">
                <a16:creationId xmlns:a16="http://schemas.microsoft.com/office/drawing/2014/main" id="{CA0B51DD-9B98-D7C4-97B4-B48166891D94}"/>
              </a:ext>
            </a:extLst>
          </p:cNvPr>
          <p:cNvSpPr>
            <a:spLocks noChangeArrowheads="1"/>
          </p:cNvSpPr>
          <p:nvPr/>
        </p:nvSpPr>
        <p:spPr bwMode="auto">
          <a:xfrm>
            <a:off x="1371600" y="914400"/>
            <a:ext cx="6934200" cy="2308225"/>
          </a:xfrm>
          <a:prstGeom prst="rect">
            <a:avLst/>
          </a:prstGeom>
          <a:noFill/>
          <a:ln w="9525">
            <a:noFill/>
            <a:miter lim="800000"/>
            <a:headEnd/>
            <a:tailEnd/>
          </a:ln>
        </p:spPr>
        <p:txBody>
          <a:bodyPr>
            <a:spAutoFit/>
          </a:bodyPr>
          <a:lstStyle/>
          <a:p>
            <a:pPr hangingPunct="0">
              <a:defRPr/>
            </a:pPr>
            <a:r>
              <a:rPr lang="en-US" sz="2800" dirty="0"/>
              <a:t>When removing a load from a high rack:</a:t>
            </a:r>
          </a:p>
          <a:p>
            <a:pPr marL="687388" hangingPunct="0">
              <a:spcBef>
                <a:spcPts val="600"/>
              </a:spcBef>
              <a:buFont typeface="Arial" pitchFamily="34" charset="0"/>
              <a:buChar char="•"/>
              <a:defRPr/>
            </a:pPr>
            <a:r>
              <a:rPr lang="en-US" sz="2400" dirty="0"/>
              <a:t>	Slowly back out with the load</a:t>
            </a:r>
          </a:p>
          <a:p>
            <a:pPr marL="687388" hangingPunct="0">
              <a:spcBef>
                <a:spcPts val="600"/>
              </a:spcBef>
              <a:buFont typeface="Arial" pitchFamily="34" charset="0"/>
              <a:buChar char="•"/>
              <a:defRPr/>
            </a:pPr>
            <a:r>
              <a:rPr lang="en-US" sz="2400" dirty="0"/>
              <a:t>	Stop when it clears the rack</a:t>
            </a:r>
          </a:p>
          <a:p>
            <a:pPr marL="687388" hangingPunct="0">
              <a:spcBef>
                <a:spcPts val="600"/>
              </a:spcBef>
              <a:buFont typeface="Arial" pitchFamily="34" charset="0"/>
              <a:buChar char="•"/>
              <a:defRPr/>
            </a:pPr>
            <a:r>
              <a:rPr lang="en-US" sz="2400" dirty="0"/>
              <a:t>	Lower the load to the floor</a:t>
            </a:r>
          </a:p>
          <a:p>
            <a:pPr marL="687388" hangingPunct="0">
              <a:spcBef>
                <a:spcPts val="600"/>
              </a:spcBef>
              <a:buFont typeface="Arial" pitchFamily="34" charset="0"/>
              <a:buChar char="•"/>
              <a:defRPr/>
            </a:pPr>
            <a:r>
              <a:rPr lang="en-US" sz="2400" dirty="0"/>
              <a:t>	Don’t lower the load while moving!</a:t>
            </a:r>
          </a:p>
        </p:txBody>
      </p:sp>
      <p:pic>
        <p:nvPicPr>
          <p:cNvPr id="60420" name="Picture 5" descr="forkliftAtWarehouse 003.jpg">
            <a:extLst>
              <a:ext uri="{FF2B5EF4-FFF2-40B4-BE49-F238E27FC236}">
                <a16:creationId xmlns:a16="http://schemas.microsoft.com/office/drawing/2014/main" id="{8A2E4F93-DF47-2B0B-ECBA-F66BD78B775F}"/>
              </a:ext>
            </a:extLst>
          </p:cNvPr>
          <p:cNvPicPr>
            <a:picLocks noChangeAspect="1"/>
          </p:cNvPicPr>
          <p:nvPr>
            <p:custDataLst>
              <p:tags r:id="rId2"/>
            </p:custDataLst>
          </p:nvPr>
        </p:nvPicPr>
        <p:blipFill>
          <a:blip r:embed="rId6">
            <a:lum bright="10000" contrast="20000"/>
            <a:extLst>
              <a:ext uri="{28A0092B-C50C-407E-A947-70E740481C1C}">
                <a14:useLocalDpi xmlns:a14="http://schemas.microsoft.com/office/drawing/2010/main" val="0"/>
              </a:ext>
            </a:extLst>
          </a:blip>
          <a:srcRect b="58"/>
          <a:stretch>
            <a:fillRect/>
          </a:stretch>
        </p:blipFill>
        <p:spPr bwMode="auto">
          <a:xfrm>
            <a:off x="838200" y="3352800"/>
            <a:ext cx="26670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6" descr="forkliftAtWarehouse 004.jpg">
            <a:extLst>
              <a:ext uri="{FF2B5EF4-FFF2-40B4-BE49-F238E27FC236}">
                <a16:creationId xmlns:a16="http://schemas.microsoft.com/office/drawing/2014/main" id="{AC53AFA8-DEAC-414E-51DB-37D50E657815}"/>
              </a:ext>
            </a:extLst>
          </p:cNvPr>
          <p:cNvPicPr>
            <a:picLocks noChangeAspect="1"/>
          </p:cNvPicPr>
          <p:nvPr>
            <p:custDataLst>
              <p:tags r:id="rId3"/>
            </p:custDataLst>
          </p:nvPr>
        </p:nvPicPr>
        <p:blipFill>
          <a:blip r:embed="rId7">
            <a:lum contrast="10000"/>
            <a:extLst>
              <a:ext uri="{28A0092B-C50C-407E-A947-70E740481C1C}">
                <a14:useLocalDpi xmlns:a14="http://schemas.microsoft.com/office/drawing/2010/main" val="0"/>
              </a:ext>
            </a:extLst>
          </a:blip>
          <a:srcRect r="27" b="-116"/>
          <a:stretch>
            <a:fillRect/>
          </a:stretch>
        </p:blipFill>
        <p:spPr bwMode="auto">
          <a:xfrm>
            <a:off x="4876800" y="3352800"/>
            <a:ext cx="27432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Box 1">
            <a:extLst>
              <a:ext uri="{FF2B5EF4-FFF2-40B4-BE49-F238E27FC236}">
                <a16:creationId xmlns:a16="http://schemas.microsoft.com/office/drawing/2014/main" id="{188A50C7-0D67-05D1-8E58-330C38DAAC56}"/>
              </a:ext>
            </a:extLst>
          </p:cNvPr>
          <p:cNvSpPr txBox="1">
            <a:spLocks noChangeArrowheads="1"/>
          </p:cNvSpPr>
          <p:nvPr/>
        </p:nvSpPr>
        <p:spPr bwMode="auto">
          <a:xfrm>
            <a:off x="1143000" y="228600"/>
            <a:ext cx="6705600" cy="584200"/>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Forklift Do’s and Don'ts</a:t>
            </a:r>
          </a:p>
        </p:txBody>
      </p:sp>
      <p:sp>
        <p:nvSpPr>
          <p:cNvPr id="61443" name="TextBox 2">
            <a:extLst>
              <a:ext uri="{FF2B5EF4-FFF2-40B4-BE49-F238E27FC236}">
                <a16:creationId xmlns:a16="http://schemas.microsoft.com/office/drawing/2014/main" id="{DDF74720-1CC8-ED86-7F65-884B20640CE6}"/>
              </a:ext>
            </a:extLst>
          </p:cNvPr>
          <p:cNvSpPr txBox="1">
            <a:spLocks noChangeArrowheads="1"/>
          </p:cNvSpPr>
          <p:nvPr/>
        </p:nvSpPr>
        <p:spPr bwMode="auto">
          <a:xfrm>
            <a:off x="304800" y="1066800"/>
            <a:ext cx="4800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No one else on the forklift except the operator, unless the forklift has a seat for a rider.</a:t>
            </a:r>
          </a:p>
          <a:p>
            <a:pPr eaLnBrk="1" hangingPunct="1">
              <a:spcBef>
                <a:spcPts val="1200"/>
              </a:spcBef>
            </a:pPr>
            <a:r>
              <a:rPr lang="en-US" altLang="en-US" sz="2400"/>
              <a:t>Always drive with the forks lowered and lower forks to floor when parking the forklift.</a:t>
            </a:r>
          </a:p>
        </p:txBody>
      </p:sp>
      <p:sp>
        <p:nvSpPr>
          <p:cNvPr id="61444" name="TextBox 4">
            <a:extLst>
              <a:ext uri="{FF2B5EF4-FFF2-40B4-BE49-F238E27FC236}">
                <a16:creationId xmlns:a16="http://schemas.microsoft.com/office/drawing/2014/main" id="{0040CA10-32BD-51A5-7B23-0C1AD1845A99}"/>
              </a:ext>
            </a:extLst>
          </p:cNvPr>
          <p:cNvSpPr txBox="1">
            <a:spLocks noChangeArrowheads="1"/>
          </p:cNvSpPr>
          <p:nvPr/>
        </p:nvSpPr>
        <p:spPr bwMode="auto">
          <a:xfrm>
            <a:off x="2057400" y="6488113"/>
            <a:ext cx="5105400" cy="369887"/>
          </a:xfrm>
          <a:prstGeom prst="rect">
            <a:avLst/>
          </a:prstGeom>
          <a:solidFill>
            <a:schemeClr val="tx1">
              <a:lumMod val="95000"/>
            </a:schemeClr>
          </a:solidFill>
          <a:ln w="9525">
            <a:noFill/>
            <a:miter lim="800000"/>
            <a:headEnd/>
            <a:tailEnd/>
          </a:ln>
        </p:spPr>
        <p:txBody>
          <a:bodyPr>
            <a:spAutoFit/>
          </a:bodyPr>
          <a:lstStyle/>
          <a:p>
            <a:pPr algn="ctr">
              <a:defRPr/>
            </a:pPr>
            <a:r>
              <a:rPr lang="en-US" dirty="0">
                <a:solidFill>
                  <a:schemeClr val="bg2"/>
                </a:solidFill>
                <a:hlinkClick r:id="rId6"/>
              </a:rPr>
              <a:t>Click here for Yale forklift company safety poster</a:t>
            </a:r>
            <a:endParaRPr lang="en-US" dirty="0">
              <a:solidFill>
                <a:schemeClr val="bg2"/>
              </a:solidFill>
            </a:endParaRPr>
          </a:p>
        </p:txBody>
      </p:sp>
      <p:sp>
        <p:nvSpPr>
          <p:cNvPr id="61445" name="Rectangle 10">
            <a:extLst>
              <a:ext uri="{FF2B5EF4-FFF2-40B4-BE49-F238E27FC236}">
                <a16:creationId xmlns:a16="http://schemas.microsoft.com/office/drawing/2014/main" id="{FAF436D7-0238-263D-7861-372BBA9540EB}"/>
              </a:ext>
            </a:extLst>
          </p:cNvPr>
          <p:cNvSpPr>
            <a:spLocks noChangeArrowheads="1"/>
          </p:cNvSpPr>
          <p:nvPr/>
        </p:nvSpPr>
        <p:spPr bwMode="auto">
          <a:xfrm>
            <a:off x="4038600" y="4648200"/>
            <a:ext cx="480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Watch overhead clearances – especially entering or exiting buildings or when you are raising a load on the forks. </a:t>
            </a:r>
          </a:p>
        </p:txBody>
      </p:sp>
      <p:grpSp>
        <p:nvGrpSpPr>
          <p:cNvPr id="61446" name="Group 13">
            <a:extLst>
              <a:ext uri="{FF2B5EF4-FFF2-40B4-BE49-F238E27FC236}">
                <a16:creationId xmlns:a16="http://schemas.microsoft.com/office/drawing/2014/main" id="{36316A23-4113-0BE3-95AF-4BF1950EE0D0}"/>
              </a:ext>
            </a:extLst>
          </p:cNvPr>
          <p:cNvGrpSpPr>
            <a:grpSpLocks/>
          </p:cNvGrpSpPr>
          <p:nvPr/>
        </p:nvGrpSpPr>
        <p:grpSpPr bwMode="auto">
          <a:xfrm>
            <a:off x="457200" y="3657600"/>
            <a:ext cx="3352800" cy="2819400"/>
            <a:chOff x="2183163" y="3276599"/>
            <a:chExt cx="2541237" cy="1876931"/>
          </a:xfrm>
        </p:grpSpPr>
        <p:pic>
          <p:nvPicPr>
            <p:cNvPr id="61452" name="Picture 10" descr="http://www.jniosh.go.jp/icpro/jicosh-old/english/cases/sacl/saigai02e/images/0212_4.gif">
              <a:extLst>
                <a:ext uri="{FF2B5EF4-FFF2-40B4-BE49-F238E27FC236}">
                  <a16:creationId xmlns:a16="http://schemas.microsoft.com/office/drawing/2014/main" id="{388CD1BB-D109-ABBB-41F2-EAC522006F99}"/>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2362200" y="3276599"/>
              <a:ext cx="2362200" cy="182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3" name="TextBox 9">
              <a:extLst>
                <a:ext uri="{FF2B5EF4-FFF2-40B4-BE49-F238E27FC236}">
                  <a16:creationId xmlns:a16="http://schemas.microsoft.com/office/drawing/2014/main" id="{BCE5BD0E-D592-927D-24F4-3EC4E0A5BC0A}"/>
                </a:ext>
              </a:extLst>
            </p:cNvPr>
            <p:cNvSpPr txBox="1">
              <a:spLocks noChangeArrowheads="1"/>
            </p:cNvSpPr>
            <p:nvPr/>
          </p:nvSpPr>
          <p:spPr bwMode="auto">
            <a:xfrm rot="-5400000">
              <a:off x="1795585" y="4550508"/>
              <a:ext cx="990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Source: JICOSH</a:t>
              </a:r>
            </a:p>
          </p:txBody>
        </p:sp>
      </p:grpSp>
      <p:grpSp>
        <p:nvGrpSpPr>
          <p:cNvPr id="61447" name="Group 15">
            <a:extLst>
              <a:ext uri="{FF2B5EF4-FFF2-40B4-BE49-F238E27FC236}">
                <a16:creationId xmlns:a16="http://schemas.microsoft.com/office/drawing/2014/main" id="{DC22E69C-0F27-42D6-F8A1-F7D491392050}"/>
              </a:ext>
            </a:extLst>
          </p:cNvPr>
          <p:cNvGrpSpPr>
            <a:grpSpLocks/>
          </p:cNvGrpSpPr>
          <p:nvPr/>
        </p:nvGrpSpPr>
        <p:grpSpPr bwMode="auto">
          <a:xfrm>
            <a:off x="5324475" y="1066800"/>
            <a:ext cx="3590925" cy="3048000"/>
            <a:chOff x="5324060" y="1219967"/>
            <a:chExt cx="3434075" cy="2894835"/>
          </a:xfrm>
        </p:grpSpPr>
        <p:grpSp>
          <p:nvGrpSpPr>
            <p:cNvPr id="61448" name="Group 10">
              <a:extLst>
                <a:ext uri="{FF2B5EF4-FFF2-40B4-BE49-F238E27FC236}">
                  <a16:creationId xmlns:a16="http://schemas.microsoft.com/office/drawing/2014/main" id="{40288266-3A4F-5E20-E2DC-25F7E4510016}"/>
                </a:ext>
              </a:extLst>
            </p:cNvPr>
            <p:cNvGrpSpPr>
              <a:grpSpLocks/>
            </p:cNvGrpSpPr>
            <p:nvPr/>
          </p:nvGrpSpPr>
          <p:grpSpPr bwMode="auto">
            <a:xfrm>
              <a:off x="5324060" y="1219967"/>
              <a:ext cx="2982067" cy="2894835"/>
              <a:chOff x="5780620" y="1920238"/>
              <a:chExt cx="3173827" cy="3188339"/>
            </a:xfrm>
          </p:grpSpPr>
          <p:pic>
            <p:nvPicPr>
              <p:cNvPr id="61450" name="Picture 1" descr="ForkliftTwoRiders.JPG">
                <a:extLst>
                  <a:ext uri="{FF2B5EF4-FFF2-40B4-BE49-F238E27FC236}">
                    <a16:creationId xmlns:a16="http://schemas.microsoft.com/office/drawing/2014/main" id="{A0330439-8585-3721-372D-8BFC423A20BA}"/>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r="-21" b="55"/>
              <a:stretch>
                <a:fillRect/>
              </a:stretch>
            </p:blipFill>
            <p:spPr bwMode="auto">
              <a:xfrm>
                <a:off x="5780620" y="1920238"/>
                <a:ext cx="3173827" cy="318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quot;No&quot; Symbol 14">
                <a:extLst>
                  <a:ext uri="{FF2B5EF4-FFF2-40B4-BE49-F238E27FC236}">
                    <a16:creationId xmlns:a16="http://schemas.microsoft.com/office/drawing/2014/main" id="{346F95AF-FCF1-E8C5-D8C7-9E82A062AED2}"/>
                  </a:ext>
                </a:extLst>
              </p:cNvPr>
              <p:cNvSpPr/>
              <p:nvPr/>
            </p:nvSpPr>
            <p:spPr>
              <a:xfrm>
                <a:off x="5791931" y="2591118"/>
                <a:ext cx="2512542" cy="2517459"/>
              </a:xfrm>
              <a:prstGeom prst="noSmoking">
                <a:avLst>
                  <a:gd name="adj" fmla="val 35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61449" name="TextBox 9">
              <a:extLst>
                <a:ext uri="{FF2B5EF4-FFF2-40B4-BE49-F238E27FC236}">
                  <a16:creationId xmlns:a16="http://schemas.microsoft.com/office/drawing/2014/main" id="{1DA25B0D-B99B-391F-AE57-8614C0C9C2E9}"/>
                </a:ext>
              </a:extLst>
            </p:cNvPr>
            <p:cNvSpPr txBox="1">
              <a:spLocks noChangeArrowheads="1"/>
            </p:cNvSpPr>
            <p:nvPr/>
          </p:nvSpPr>
          <p:spPr bwMode="auto">
            <a:xfrm rot="-5400000">
              <a:off x="8134064" y="2306274"/>
              <a:ext cx="1024759" cy="22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Source: JICOSH</a:t>
              </a:r>
            </a:p>
          </p:txBody>
        </p:sp>
      </p:gr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Box 3">
            <a:extLst>
              <a:ext uri="{FF2B5EF4-FFF2-40B4-BE49-F238E27FC236}">
                <a16:creationId xmlns:a16="http://schemas.microsoft.com/office/drawing/2014/main" id="{F9C5E788-B4DE-AAFF-F5B3-7DE825288675}"/>
              </a:ext>
            </a:extLst>
          </p:cNvPr>
          <p:cNvSpPr txBox="1">
            <a:spLocks noChangeArrowheads="1"/>
          </p:cNvSpPr>
          <p:nvPr/>
        </p:nvSpPr>
        <p:spPr bwMode="auto">
          <a:xfrm>
            <a:off x="1981200" y="152400"/>
            <a:ext cx="6248400" cy="584200"/>
          </a:xfrm>
          <a:prstGeom prst="rect">
            <a:avLst/>
          </a:prstGeom>
          <a:noFill/>
          <a:ln w="9525">
            <a:noFill/>
            <a:miter lim="800000"/>
            <a:headEnd/>
            <a:tailEnd/>
          </a:ln>
        </p:spPr>
        <p:txBody>
          <a:bodyPr>
            <a:spAutoFit/>
          </a:bodyPr>
          <a:lstStyle/>
          <a:p>
            <a:pPr algn="ctr">
              <a:defRPr/>
            </a:pPr>
            <a:r>
              <a:rPr lang="en-US" sz="3200" dirty="0">
                <a:solidFill>
                  <a:schemeClr val="tx2"/>
                </a:solidFill>
                <a:latin typeface="+mj-lt"/>
              </a:rPr>
              <a:t>The risk to a rider on a forklift</a:t>
            </a:r>
          </a:p>
        </p:txBody>
      </p:sp>
      <p:sp>
        <p:nvSpPr>
          <p:cNvPr id="62467" name="Rectangle 4">
            <a:extLst>
              <a:ext uri="{FF2B5EF4-FFF2-40B4-BE49-F238E27FC236}">
                <a16:creationId xmlns:a16="http://schemas.microsoft.com/office/drawing/2014/main" id="{D4DF3F27-97E0-ADFF-6EBA-B722070D77B3}"/>
              </a:ext>
            </a:extLst>
          </p:cNvPr>
          <p:cNvSpPr>
            <a:spLocks noChangeArrowheads="1"/>
          </p:cNvSpPr>
          <p:nvPr/>
        </p:nvSpPr>
        <p:spPr bwMode="auto">
          <a:xfrm>
            <a:off x="4038600" y="1295400"/>
            <a:ext cx="480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A seasoned forklift operator sat next to the operator's seat while showing a new operator how to operate the forklift.</a:t>
            </a:r>
          </a:p>
        </p:txBody>
      </p:sp>
      <p:sp>
        <p:nvSpPr>
          <p:cNvPr id="62468" name="Rectangle 5">
            <a:extLst>
              <a:ext uri="{FF2B5EF4-FFF2-40B4-BE49-F238E27FC236}">
                <a16:creationId xmlns:a16="http://schemas.microsoft.com/office/drawing/2014/main" id="{ECC3C6CB-B7C7-DD58-C893-7D05A323EC65}"/>
              </a:ext>
            </a:extLst>
          </p:cNvPr>
          <p:cNvSpPr>
            <a:spLocks noChangeArrowheads="1"/>
          </p:cNvSpPr>
          <p:nvPr/>
        </p:nvSpPr>
        <p:spPr bwMode="auto">
          <a:xfrm>
            <a:off x="152400" y="3886200"/>
            <a:ext cx="5105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The new operator accidentally performed the wrong maneuver, causing the forklift to run into one </a:t>
            </a:r>
            <a:br>
              <a:rPr lang="en-US" altLang="en-US" sz="2400"/>
            </a:br>
            <a:r>
              <a:rPr lang="en-US" altLang="en-US" sz="2400"/>
              <a:t>of the pillars at the site. The worker who had been training him was crushed between the support pillar and the forklift.</a:t>
            </a:r>
          </a:p>
        </p:txBody>
      </p:sp>
      <p:grpSp>
        <p:nvGrpSpPr>
          <p:cNvPr id="62469" name="Group 10">
            <a:extLst>
              <a:ext uri="{FF2B5EF4-FFF2-40B4-BE49-F238E27FC236}">
                <a16:creationId xmlns:a16="http://schemas.microsoft.com/office/drawing/2014/main" id="{078E397A-34B6-6BE6-67E1-ECF0BDC2315F}"/>
              </a:ext>
            </a:extLst>
          </p:cNvPr>
          <p:cNvGrpSpPr>
            <a:grpSpLocks/>
          </p:cNvGrpSpPr>
          <p:nvPr/>
        </p:nvGrpSpPr>
        <p:grpSpPr bwMode="auto">
          <a:xfrm>
            <a:off x="5105400" y="3429000"/>
            <a:ext cx="4103688" cy="3111500"/>
            <a:chOff x="5029200" y="4038601"/>
            <a:chExt cx="3359661" cy="2424450"/>
          </a:xfrm>
        </p:grpSpPr>
        <p:pic>
          <p:nvPicPr>
            <p:cNvPr id="62473" name="Picture 3" descr="http://www.jorpor.com/AC/ForkilifAccident003-2.gif">
              <a:extLst>
                <a:ext uri="{FF2B5EF4-FFF2-40B4-BE49-F238E27FC236}">
                  <a16:creationId xmlns:a16="http://schemas.microsoft.com/office/drawing/2014/main" id="{E284A1C5-3540-8BA4-2281-B5EF0D2F8D72}"/>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029200" y="4038601"/>
              <a:ext cx="335966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TextBox 6">
              <a:extLst>
                <a:ext uri="{FF2B5EF4-FFF2-40B4-BE49-F238E27FC236}">
                  <a16:creationId xmlns:a16="http://schemas.microsoft.com/office/drawing/2014/main" id="{6A40399C-42BC-5E2A-B8E7-A2BF32F01FD1}"/>
                </a:ext>
              </a:extLst>
            </p:cNvPr>
            <p:cNvSpPr txBox="1">
              <a:spLocks noChangeArrowheads="1"/>
            </p:cNvSpPr>
            <p:nvPr/>
          </p:nvSpPr>
          <p:spPr bwMode="auto">
            <a:xfrm>
              <a:off x="7190345" y="6295155"/>
              <a:ext cx="1145047" cy="16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a:t>Source: JICOSH</a:t>
              </a:r>
            </a:p>
          </p:txBody>
        </p:sp>
      </p:grpSp>
      <p:grpSp>
        <p:nvGrpSpPr>
          <p:cNvPr id="62470" name="Group 9">
            <a:extLst>
              <a:ext uri="{FF2B5EF4-FFF2-40B4-BE49-F238E27FC236}">
                <a16:creationId xmlns:a16="http://schemas.microsoft.com/office/drawing/2014/main" id="{44D0FA40-5F5A-4762-7331-2BB6C0700EFC}"/>
              </a:ext>
            </a:extLst>
          </p:cNvPr>
          <p:cNvGrpSpPr>
            <a:grpSpLocks/>
          </p:cNvGrpSpPr>
          <p:nvPr/>
        </p:nvGrpSpPr>
        <p:grpSpPr bwMode="auto">
          <a:xfrm>
            <a:off x="304800" y="838200"/>
            <a:ext cx="3665538" cy="3065463"/>
            <a:chOff x="914400" y="2286000"/>
            <a:chExt cx="3048000" cy="2354986"/>
          </a:xfrm>
        </p:grpSpPr>
        <p:pic>
          <p:nvPicPr>
            <p:cNvPr id="62471" name="Picture 1" descr="http://www.jorpor.com/AC/ForkilifAccident003-1.gif">
              <a:extLst>
                <a:ext uri="{FF2B5EF4-FFF2-40B4-BE49-F238E27FC236}">
                  <a16:creationId xmlns:a16="http://schemas.microsoft.com/office/drawing/2014/main" id="{32C89E73-E35C-2DB7-3915-11533090355B}"/>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914400" y="2286000"/>
              <a:ext cx="29718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TextBox 6">
              <a:extLst>
                <a:ext uri="{FF2B5EF4-FFF2-40B4-BE49-F238E27FC236}">
                  <a16:creationId xmlns:a16="http://schemas.microsoft.com/office/drawing/2014/main" id="{5ED0A14A-2EBF-04B9-4CEC-B09BCB44E76C}"/>
                </a:ext>
              </a:extLst>
            </p:cNvPr>
            <p:cNvSpPr txBox="1">
              <a:spLocks noChangeArrowheads="1"/>
            </p:cNvSpPr>
            <p:nvPr/>
          </p:nvSpPr>
          <p:spPr bwMode="auto">
            <a:xfrm>
              <a:off x="2971800" y="4419600"/>
              <a:ext cx="990600" cy="22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a:t>Source: JICOSH</a:t>
              </a:r>
            </a:p>
          </p:txBody>
        </p:sp>
      </p:gr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614A4E67-DC0F-A93E-CE88-0647FFB5A13B}"/>
              </a:ext>
            </a:extLst>
          </p:cNvPr>
          <p:cNvSpPr>
            <a:spLocks noChangeArrowheads="1"/>
          </p:cNvSpPr>
          <p:nvPr/>
        </p:nvSpPr>
        <p:spPr bwMode="auto">
          <a:xfrm>
            <a:off x="4267200" y="1295400"/>
            <a:ext cx="4495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While using a forklift to transport 15 cardboard boxes at once, some of the boxes started to slip. The operator climbed into the mast to adjust the falling boxes.</a:t>
            </a:r>
          </a:p>
        </p:txBody>
      </p:sp>
      <p:sp>
        <p:nvSpPr>
          <p:cNvPr id="63491" name="Rectangle 4">
            <a:extLst>
              <a:ext uri="{FF2B5EF4-FFF2-40B4-BE49-F238E27FC236}">
                <a16:creationId xmlns:a16="http://schemas.microsoft.com/office/drawing/2014/main" id="{1448883A-99A9-1F7F-3B0A-4371F699B291}"/>
              </a:ext>
            </a:extLst>
          </p:cNvPr>
          <p:cNvSpPr>
            <a:spLocks noChangeArrowheads="1"/>
          </p:cNvSpPr>
          <p:nvPr/>
        </p:nvSpPr>
        <p:spPr bwMode="auto">
          <a:xfrm>
            <a:off x="228600" y="3962400"/>
            <a:ext cx="5105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When the worker stepped between the operator's seat and the mast (without turning off the engine first) he accidentally hit one of the control levers, causing the mast to move. He was crushed between it and the overhead guard.</a:t>
            </a:r>
          </a:p>
        </p:txBody>
      </p:sp>
      <p:sp>
        <p:nvSpPr>
          <p:cNvPr id="53254" name="TextBox 5">
            <a:extLst>
              <a:ext uri="{FF2B5EF4-FFF2-40B4-BE49-F238E27FC236}">
                <a16:creationId xmlns:a16="http://schemas.microsoft.com/office/drawing/2014/main" id="{1B51B728-B307-0A14-BB81-22D35873DE69}"/>
              </a:ext>
            </a:extLst>
          </p:cNvPr>
          <p:cNvSpPr txBox="1">
            <a:spLocks noChangeArrowheads="1"/>
          </p:cNvSpPr>
          <p:nvPr/>
        </p:nvSpPr>
        <p:spPr bwMode="auto">
          <a:xfrm>
            <a:off x="1676400" y="152400"/>
            <a:ext cx="6477000" cy="584200"/>
          </a:xfrm>
          <a:prstGeom prst="rect">
            <a:avLst/>
          </a:prstGeom>
          <a:noFill/>
          <a:ln w="9525">
            <a:noFill/>
            <a:miter lim="800000"/>
            <a:headEnd/>
            <a:tailEnd/>
          </a:ln>
        </p:spPr>
        <p:txBody>
          <a:bodyPr>
            <a:spAutoFit/>
          </a:bodyPr>
          <a:lstStyle/>
          <a:p>
            <a:pPr>
              <a:defRPr/>
            </a:pPr>
            <a:r>
              <a:rPr lang="en-US" sz="3200" dirty="0">
                <a:solidFill>
                  <a:schemeClr val="tx2"/>
                </a:solidFill>
                <a:latin typeface="+mj-lt"/>
              </a:rPr>
              <a:t>Stay out of the mast of a forklift !!</a:t>
            </a:r>
          </a:p>
        </p:txBody>
      </p:sp>
      <p:grpSp>
        <p:nvGrpSpPr>
          <p:cNvPr id="63493" name="Group 9">
            <a:extLst>
              <a:ext uri="{FF2B5EF4-FFF2-40B4-BE49-F238E27FC236}">
                <a16:creationId xmlns:a16="http://schemas.microsoft.com/office/drawing/2014/main" id="{D5B3BD70-BBAA-784F-79F4-28795F566390}"/>
              </a:ext>
            </a:extLst>
          </p:cNvPr>
          <p:cNvGrpSpPr>
            <a:grpSpLocks/>
          </p:cNvGrpSpPr>
          <p:nvPr/>
        </p:nvGrpSpPr>
        <p:grpSpPr bwMode="auto">
          <a:xfrm>
            <a:off x="5410200" y="3810000"/>
            <a:ext cx="3733800" cy="2590800"/>
            <a:chOff x="4953000" y="4038600"/>
            <a:chExt cx="3270250" cy="2357438"/>
          </a:xfrm>
        </p:grpSpPr>
        <p:pic>
          <p:nvPicPr>
            <p:cNvPr id="63497" name="Picture 3" descr="http://www.jorpor.com/AC/ForkilifAccident001-2.gif">
              <a:extLst>
                <a:ext uri="{FF2B5EF4-FFF2-40B4-BE49-F238E27FC236}">
                  <a16:creationId xmlns:a16="http://schemas.microsoft.com/office/drawing/2014/main" id="{F4A6A59C-0AA3-A84C-A161-C0121959340A}"/>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953000" y="4038600"/>
              <a:ext cx="32004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TextBox 6">
              <a:extLst>
                <a:ext uri="{FF2B5EF4-FFF2-40B4-BE49-F238E27FC236}">
                  <a16:creationId xmlns:a16="http://schemas.microsoft.com/office/drawing/2014/main" id="{1ED100BD-55E6-E785-D545-13C2BD79B8F6}"/>
                </a:ext>
              </a:extLst>
            </p:cNvPr>
            <p:cNvSpPr txBox="1">
              <a:spLocks noChangeArrowheads="1"/>
            </p:cNvSpPr>
            <p:nvPr/>
          </p:nvSpPr>
          <p:spPr bwMode="auto">
            <a:xfrm>
              <a:off x="6927850" y="6180138"/>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a:t>Source: JICOSH</a:t>
              </a:r>
            </a:p>
          </p:txBody>
        </p:sp>
      </p:grpSp>
      <p:grpSp>
        <p:nvGrpSpPr>
          <p:cNvPr id="63494" name="Group 10">
            <a:extLst>
              <a:ext uri="{FF2B5EF4-FFF2-40B4-BE49-F238E27FC236}">
                <a16:creationId xmlns:a16="http://schemas.microsoft.com/office/drawing/2014/main" id="{1D66E880-852D-2BEC-F3F2-37FE12149B50}"/>
              </a:ext>
            </a:extLst>
          </p:cNvPr>
          <p:cNvGrpSpPr>
            <a:grpSpLocks/>
          </p:cNvGrpSpPr>
          <p:nvPr/>
        </p:nvGrpSpPr>
        <p:grpSpPr bwMode="auto">
          <a:xfrm>
            <a:off x="228600" y="1066800"/>
            <a:ext cx="3806825" cy="2743200"/>
            <a:chOff x="1146175" y="1828799"/>
            <a:chExt cx="3392610" cy="2275255"/>
          </a:xfrm>
        </p:grpSpPr>
        <p:pic>
          <p:nvPicPr>
            <p:cNvPr id="63495" name="Picture 1" descr="http://www.jorpor.com/AC/ForkilifAccident001-1.gif">
              <a:extLst>
                <a:ext uri="{FF2B5EF4-FFF2-40B4-BE49-F238E27FC236}">
                  <a16:creationId xmlns:a16="http://schemas.microsoft.com/office/drawing/2014/main" id="{0C3C057A-88FC-95C6-8926-7CC5ACE4AC09}"/>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146175" y="1828799"/>
              <a:ext cx="3349625" cy="209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TextBox 6">
              <a:extLst>
                <a:ext uri="{FF2B5EF4-FFF2-40B4-BE49-F238E27FC236}">
                  <a16:creationId xmlns:a16="http://schemas.microsoft.com/office/drawing/2014/main" id="{CCCE71E8-18A2-F118-57B3-D24686A162A1}"/>
                </a:ext>
              </a:extLst>
            </p:cNvPr>
            <p:cNvSpPr txBox="1">
              <a:spLocks noChangeArrowheads="1"/>
            </p:cNvSpPr>
            <p:nvPr/>
          </p:nvSpPr>
          <p:spPr bwMode="auto">
            <a:xfrm>
              <a:off x="3243385" y="3888154"/>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a:t>Source: JICOSH</a:t>
              </a:r>
            </a:p>
          </p:txBody>
        </p:sp>
      </p:gr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1" descr="ForkliftSpeeding.jpg">
            <a:extLst>
              <a:ext uri="{FF2B5EF4-FFF2-40B4-BE49-F238E27FC236}">
                <a16:creationId xmlns:a16="http://schemas.microsoft.com/office/drawing/2014/main" id="{3E08758A-E4EA-5154-5715-7FE4A0E232C9}"/>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066800" y="1295400"/>
            <a:ext cx="72564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2">
            <a:extLst>
              <a:ext uri="{FF2B5EF4-FFF2-40B4-BE49-F238E27FC236}">
                <a16:creationId xmlns:a16="http://schemas.microsoft.com/office/drawing/2014/main" id="{926DAF52-6908-FA8C-6F3F-07D4E4C408DA}"/>
              </a:ext>
            </a:extLst>
          </p:cNvPr>
          <p:cNvSpPr txBox="1">
            <a:spLocks noChangeArrowheads="1"/>
          </p:cNvSpPr>
          <p:nvPr/>
        </p:nvSpPr>
        <p:spPr bwMode="auto">
          <a:xfrm>
            <a:off x="1143000" y="457200"/>
            <a:ext cx="6477000" cy="646113"/>
          </a:xfrm>
          <a:prstGeom prst="rect">
            <a:avLst/>
          </a:prstGeom>
          <a:noFill/>
          <a:ln w="9525">
            <a:noFill/>
            <a:miter lim="800000"/>
            <a:headEnd/>
            <a:tailEnd/>
          </a:ln>
        </p:spPr>
        <p:txBody>
          <a:bodyPr>
            <a:spAutoFit/>
          </a:bodyPr>
          <a:lstStyle/>
          <a:p>
            <a:pPr algn="ctr">
              <a:defRPr/>
            </a:pPr>
            <a:r>
              <a:rPr lang="en-US" sz="3600" dirty="0">
                <a:solidFill>
                  <a:schemeClr val="tx2"/>
                </a:solidFill>
                <a:latin typeface="+mj-lt"/>
              </a:rPr>
              <a:t>No Speeding!!</a:t>
            </a:r>
          </a:p>
        </p:txBody>
      </p:sp>
      <p:sp>
        <p:nvSpPr>
          <p:cNvPr id="64516" name="TextBox 3">
            <a:extLst>
              <a:ext uri="{FF2B5EF4-FFF2-40B4-BE49-F238E27FC236}">
                <a16:creationId xmlns:a16="http://schemas.microsoft.com/office/drawing/2014/main" id="{A6231902-1317-5F4C-A6E8-3EBC3475FF04}"/>
              </a:ext>
            </a:extLst>
          </p:cNvPr>
          <p:cNvSpPr txBox="1">
            <a:spLocks noChangeArrowheads="1"/>
          </p:cNvSpPr>
          <p:nvPr/>
        </p:nvSpPr>
        <p:spPr bwMode="auto">
          <a:xfrm>
            <a:off x="4572000" y="6400800"/>
            <a:ext cx="3124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800"/>
              <a:t>Wikimedia commons</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C36B15CD-300B-A36B-2C51-4192D358A0B0}"/>
              </a:ext>
            </a:extLst>
          </p:cNvPr>
          <p:cNvSpPr txBox="1">
            <a:spLocks noChangeArrowheads="1"/>
          </p:cNvSpPr>
          <p:nvPr/>
        </p:nvSpPr>
        <p:spPr bwMode="auto">
          <a:xfrm>
            <a:off x="228600" y="1143000"/>
            <a:ext cx="861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Washington State forklift accidents &amp; citations</a:t>
            </a:r>
          </a:p>
        </p:txBody>
      </p:sp>
      <p:sp>
        <p:nvSpPr>
          <p:cNvPr id="9219" name="TextBox 4">
            <a:extLst>
              <a:ext uri="{FF2B5EF4-FFF2-40B4-BE49-F238E27FC236}">
                <a16:creationId xmlns:a16="http://schemas.microsoft.com/office/drawing/2014/main" id="{9F6BF053-8877-6EC5-7308-F027B3E7933E}"/>
              </a:ext>
            </a:extLst>
          </p:cNvPr>
          <p:cNvSpPr txBox="1">
            <a:spLocks noChangeArrowheads="1"/>
          </p:cNvSpPr>
          <p:nvPr/>
        </p:nvSpPr>
        <p:spPr bwMode="auto">
          <a:xfrm>
            <a:off x="457200" y="5334000"/>
            <a:ext cx="8077200" cy="1200150"/>
          </a:xfrm>
          <a:prstGeom prst="rect">
            <a:avLst/>
          </a:prstGeom>
          <a:solidFill>
            <a:schemeClr val="tx2">
              <a:lumMod val="60000"/>
              <a:lumOff val="40000"/>
            </a:schemeClr>
          </a:solidFill>
          <a:ln w="9525">
            <a:noFill/>
            <a:miter lim="800000"/>
            <a:headEnd/>
            <a:tailEnd/>
          </a:ln>
        </p:spPr>
        <p:txBody>
          <a:bodyPr>
            <a:spAutoFit/>
          </a:bodyPr>
          <a:lstStyle/>
          <a:p>
            <a:pPr>
              <a:defRPr/>
            </a:pPr>
            <a:r>
              <a:rPr lang="en-US" dirty="0">
                <a:solidFill>
                  <a:schemeClr val="bg2"/>
                </a:solidFill>
                <a:latin typeface="Arial" charset="0"/>
              </a:rPr>
              <a:t>13 employees were killed in forklift-related accidents from 2000 to 2009</a:t>
            </a:r>
          </a:p>
          <a:p>
            <a:pPr>
              <a:defRPr/>
            </a:pPr>
            <a:endParaRPr lang="en-US" dirty="0">
              <a:solidFill>
                <a:schemeClr val="bg2"/>
              </a:solidFill>
              <a:latin typeface="Arial" charset="0"/>
            </a:endParaRPr>
          </a:p>
          <a:p>
            <a:pPr>
              <a:defRPr/>
            </a:pPr>
            <a:r>
              <a:rPr lang="en-US" dirty="0">
                <a:solidFill>
                  <a:schemeClr val="bg2"/>
                </a:solidFill>
                <a:latin typeface="Arial" charset="0"/>
              </a:rPr>
              <a:t>1000+ employees were seriously injured (had to take time off from work to recover) in forklift-related accidents in the years 2006, 2007 &amp; 2008</a:t>
            </a:r>
          </a:p>
        </p:txBody>
      </p:sp>
      <p:sp>
        <p:nvSpPr>
          <p:cNvPr id="20485" name="TextBox 6">
            <a:extLst>
              <a:ext uri="{FF2B5EF4-FFF2-40B4-BE49-F238E27FC236}">
                <a16:creationId xmlns:a16="http://schemas.microsoft.com/office/drawing/2014/main" id="{CC0E51D2-A055-4869-C32F-60EB64805CF9}"/>
              </a:ext>
            </a:extLst>
          </p:cNvPr>
          <p:cNvSpPr txBox="1">
            <a:spLocks noChangeArrowheads="1"/>
          </p:cNvSpPr>
          <p:nvPr/>
        </p:nvSpPr>
        <p:spPr bwMode="auto">
          <a:xfrm>
            <a:off x="304800" y="1752600"/>
            <a:ext cx="6400800" cy="3246438"/>
          </a:xfrm>
          <a:prstGeom prst="rect">
            <a:avLst/>
          </a:prstGeom>
          <a:noFill/>
          <a:ln w="9525">
            <a:noFill/>
            <a:miter lim="800000"/>
            <a:headEnd/>
            <a:tailEnd/>
          </a:ln>
        </p:spPr>
        <p:txBody>
          <a:bodyPr>
            <a:spAutoFit/>
          </a:bodyPr>
          <a:lstStyle/>
          <a:p>
            <a:pPr>
              <a:defRPr/>
            </a:pPr>
            <a:r>
              <a:rPr lang="en-US" sz="2000" dirty="0"/>
              <a:t>The 5 most common citations by L &amp; I safety inspectors involving forklifts in last three years (2007 – 2009) were as follows:</a:t>
            </a:r>
          </a:p>
          <a:p>
            <a:pPr marL="687388" indent="-342900">
              <a:spcBef>
                <a:spcPts val="600"/>
              </a:spcBef>
              <a:buSzPct val="90000"/>
              <a:buFont typeface="+mj-lt"/>
              <a:buAutoNum type="arabicPeriod"/>
              <a:defRPr/>
            </a:pPr>
            <a:r>
              <a:rPr lang="en-US" sz="2000" dirty="0"/>
              <a:t>Lack of training </a:t>
            </a:r>
          </a:p>
          <a:p>
            <a:pPr marL="687388" indent="-342900">
              <a:spcBef>
                <a:spcPts val="600"/>
              </a:spcBef>
              <a:buSzPct val="90000"/>
              <a:buFont typeface="+mj-lt"/>
              <a:buAutoNum type="arabicPeriod"/>
              <a:defRPr/>
            </a:pPr>
            <a:r>
              <a:rPr lang="en-US" sz="2000" dirty="0"/>
              <a:t>No seatbelt or not using seatbelt </a:t>
            </a:r>
          </a:p>
          <a:p>
            <a:pPr marL="687388" indent="-342900">
              <a:spcBef>
                <a:spcPts val="600"/>
              </a:spcBef>
              <a:buSzPct val="90000"/>
              <a:buFont typeface="+mj-lt"/>
              <a:buAutoNum type="arabicPeriod"/>
              <a:defRPr/>
            </a:pPr>
            <a:r>
              <a:rPr lang="en-US" sz="2000" dirty="0"/>
              <a:t>No inspection of the forklift for defects</a:t>
            </a:r>
          </a:p>
          <a:p>
            <a:pPr marL="687388" indent="-342900">
              <a:spcBef>
                <a:spcPts val="600"/>
              </a:spcBef>
              <a:buSzPct val="90000"/>
              <a:buFont typeface="+mj-lt"/>
              <a:buAutoNum type="arabicPeriod"/>
              <a:defRPr/>
            </a:pPr>
            <a:r>
              <a:rPr lang="en-US" sz="2000" dirty="0"/>
              <a:t>Modification of forklift without manufacturer’s approval</a:t>
            </a:r>
          </a:p>
          <a:p>
            <a:pPr marL="687388" indent="-342900">
              <a:spcBef>
                <a:spcPts val="600"/>
              </a:spcBef>
              <a:buSzPct val="90000"/>
              <a:buFont typeface="+mj-lt"/>
              <a:buAutoNum type="arabicPeriod"/>
              <a:defRPr/>
            </a:pPr>
            <a:r>
              <a:rPr lang="en-US" sz="2000" dirty="0"/>
              <a:t>No nameplate or unreadable nameplate</a:t>
            </a:r>
          </a:p>
        </p:txBody>
      </p:sp>
      <p:pic>
        <p:nvPicPr>
          <p:cNvPr id="19461" name="Picture 5" descr="WashingtonStateMap.jpg">
            <a:extLst>
              <a:ext uri="{FF2B5EF4-FFF2-40B4-BE49-F238E27FC236}">
                <a16:creationId xmlns:a16="http://schemas.microsoft.com/office/drawing/2014/main" id="{0B379662-87FF-27E6-C024-45A5B0607C1C}"/>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221413" y="2514600"/>
            <a:ext cx="269398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3">
            <a:extLst>
              <a:ext uri="{FF2B5EF4-FFF2-40B4-BE49-F238E27FC236}">
                <a16:creationId xmlns:a16="http://schemas.microsoft.com/office/drawing/2014/main" id="{C93D0A38-822B-4127-9CB3-00ACC4A37636}"/>
              </a:ext>
            </a:extLst>
          </p:cNvPr>
          <p:cNvSpPr txBox="1">
            <a:spLocks noChangeArrowheads="1"/>
          </p:cNvSpPr>
          <p:nvPr/>
        </p:nvSpPr>
        <p:spPr bwMode="auto">
          <a:xfrm>
            <a:off x="304800" y="762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tx2"/>
                </a:solidFill>
              </a:rPr>
              <a:t>Safe Operation of Forklifts </a:t>
            </a:r>
            <a:br>
              <a:rPr lang="en-US" altLang="en-US" sz="3200">
                <a:solidFill>
                  <a:schemeClr val="tx2"/>
                </a:solidFill>
              </a:rPr>
            </a:br>
            <a:r>
              <a:rPr lang="en-US" altLang="en-US" sz="2400">
                <a:solidFill>
                  <a:schemeClr val="tx2"/>
                </a:solidFill>
              </a:rPr>
              <a:t>and Other Powered Industrial Trucks</a:t>
            </a: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Box 1">
            <a:extLst>
              <a:ext uri="{FF2B5EF4-FFF2-40B4-BE49-F238E27FC236}">
                <a16:creationId xmlns:a16="http://schemas.microsoft.com/office/drawing/2014/main" id="{AD1C9D59-5C45-9E12-58D0-D80C9C72E967}"/>
              </a:ext>
            </a:extLst>
          </p:cNvPr>
          <p:cNvSpPr txBox="1">
            <a:spLocks noChangeArrowheads="1"/>
          </p:cNvSpPr>
          <p:nvPr/>
        </p:nvSpPr>
        <p:spPr bwMode="auto">
          <a:xfrm>
            <a:off x="1447800" y="381000"/>
            <a:ext cx="6858000" cy="584200"/>
          </a:xfrm>
          <a:prstGeom prst="rect">
            <a:avLst/>
          </a:prstGeom>
          <a:noFill/>
          <a:ln w="9525">
            <a:noFill/>
            <a:miter lim="800000"/>
            <a:headEnd/>
            <a:tailEnd/>
          </a:ln>
        </p:spPr>
        <p:txBody>
          <a:bodyPr>
            <a:spAutoFit/>
          </a:bodyPr>
          <a:lstStyle/>
          <a:p>
            <a:pPr>
              <a:defRPr/>
            </a:pPr>
            <a:r>
              <a:rPr lang="en-US" sz="2400" dirty="0">
                <a:latin typeface="+mj-lt"/>
              </a:rPr>
              <a:t> </a:t>
            </a:r>
            <a:r>
              <a:rPr lang="en-US" sz="3200" dirty="0">
                <a:solidFill>
                  <a:schemeClr val="tx2"/>
                </a:solidFill>
                <a:latin typeface="+mj-lt"/>
              </a:rPr>
              <a:t>Don’t leave your forklift unattended</a:t>
            </a:r>
          </a:p>
        </p:txBody>
      </p:sp>
      <p:sp>
        <p:nvSpPr>
          <p:cNvPr id="65539" name="Rectangle 2">
            <a:extLst>
              <a:ext uri="{FF2B5EF4-FFF2-40B4-BE49-F238E27FC236}">
                <a16:creationId xmlns:a16="http://schemas.microsoft.com/office/drawing/2014/main" id="{D1D20733-49DE-CCF5-8EC5-A9230A9AF701}"/>
              </a:ext>
            </a:extLst>
          </p:cNvPr>
          <p:cNvSpPr>
            <a:spLocks noChangeArrowheads="1"/>
          </p:cNvSpPr>
          <p:nvPr/>
        </p:nvSpPr>
        <p:spPr bwMode="auto">
          <a:xfrm>
            <a:off x="228600" y="1371600"/>
            <a:ext cx="51816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A forklift is considered "unattended" When the operator is 25 ft. or more away from the vehicle even if it remains in his view, or whenever the operator leaves the vehicle and it is not in his view. </a:t>
            </a:r>
          </a:p>
          <a:p>
            <a:pPr eaLnBrk="1" hangingPunct="1">
              <a:spcBef>
                <a:spcPts val="1200"/>
              </a:spcBef>
            </a:pPr>
            <a:r>
              <a:rPr lang="en-US" altLang="en-US" sz="2400"/>
              <a:t>When a forklift is left unattended, forks must be fully lowered, controls neutralized, power shut off, and brakes set. Wheels must be blocked if the truck is parked on an incline. </a:t>
            </a:r>
          </a:p>
          <a:p>
            <a:pPr eaLnBrk="1" hangingPunct="1"/>
            <a:endParaRPr lang="en-US" altLang="en-US" sz="2000"/>
          </a:p>
        </p:txBody>
      </p:sp>
      <p:pic>
        <p:nvPicPr>
          <p:cNvPr id="65540" name="Picture 4" descr="ForkliftUnattended1.jpg">
            <a:extLst>
              <a:ext uri="{FF2B5EF4-FFF2-40B4-BE49-F238E27FC236}">
                <a16:creationId xmlns:a16="http://schemas.microsoft.com/office/drawing/2014/main" id="{78083733-9966-7243-9D8B-585C75670A07}"/>
              </a:ext>
            </a:extLst>
          </p:cNvPr>
          <p:cNvPicPr>
            <a:picLocks noChangeAspect="1"/>
          </p:cNvPicPr>
          <p:nvPr>
            <p:custDataLst>
              <p:tags r:id="rId2"/>
            </p:custDataLst>
          </p:nvPr>
        </p:nvPicPr>
        <p:blipFill>
          <a:blip r:embed="rId5">
            <a:lum bright="8000" contrast="24000"/>
            <a:extLst>
              <a:ext uri="{28A0092B-C50C-407E-A947-70E740481C1C}">
                <a14:useLocalDpi xmlns:a14="http://schemas.microsoft.com/office/drawing/2010/main" val="0"/>
              </a:ext>
            </a:extLst>
          </a:blip>
          <a:srcRect/>
          <a:stretch>
            <a:fillRect/>
          </a:stretch>
        </p:blipFill>
        <p:spPr bwMode="auto">
          <a:xfrm>
            <a:off x="5486400" y="1219200"/>
            <a:ext cx="3514725"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Box 11">
            <a:extLst>
              <a:ext uri="{FF2B5EF4-FFF2-40B4-BE49-F238E27FC236}">
                <a16:creationId xmlns:a16="http://schemas.microsoft.com/office/drawing/2014/main" id="{4F4B8BC5-ACEF-6BE8-DEF3-9826B9AA4EB6}"/>
              </a:ext>
            </a:extLst>
          </p:cNvPr>
          <p:cNvSpPr txBox="1">
            <a:spLocks noChangeArrowheads="1"/>
          </p:cNvSpPr>
          <p:nvPr/>
        </p:nvSpPr>
        <p:spPr bwMode="auto">
          <a:xfrm>
            <a:off x="5410200" y="487680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Where’s the operator??</a:t>
            </a:r>
          </a:p>
        </p:txBody>
      </p:sp>
      <p:sp>
        <p:nvSpPr>
          <p:cNvPr id="65545" name="TextBox 12">
            <a:extLst>
              <a:ext uri="{FF2B5EF4-FFF2-40B4-BE49-F238E27FC236}">
                <a16:creationId xmlns:a16="http://schemas.microsoft.com/office/drawing/2014/main" id="{86D79EA3-39EF-6885-37E2-79C7EA530270}"/>
              </a:ext>
            </a:extLst>
          </p:cNvPr>
          <p:cNvSpPr txBox="1">
            <a:spLocks noChangeArrowheads="1"/>
          </p:cNvSpPr>
          <p:nvPr/>
        </p:nvSpPr>
        <p:spPr bwMode="auto">
          <a:xfrm>
            <a:off x="457200" y="5791200"/>
            <a:ext cx="8686800" cy="923925"/>
          </a:xfrm>
          <a:prstGeom prst="rect">
            <a:avLst/>
          </a:prstGeom>
          <a:solidFill>
            <a:schemeClr val="tx1">
              <a:lumMod val="95000"/>
            </a:schemeClr>
          </a:solidFill>
          <a:ln w="9525">
            <a:noFill/>
            <a:miter lim="800000"/>
            <a:headEnd/>
            <a:tailEnd/>
          </a:ln>
        </p:spPr>
        <p:txBody>
          <a:bodyPr>
            <a:spAutoFit/>
          </a:bodyPr>
          <a:lstStyle/>
          <a:p>
            <a:pPr>
              <a:defRPr/>
            </a:pPr>
            <a:r>
              <a:rPr lang="en-US" dirty="0">
                <a:solidFill>
                  <a:schemeClr val="bg2"/>
                </a:solidFill>
              </a:rPr>
              <a:t>When the operator of a forklift is within 25 ft. of the truck still in his view, the load engaging means must be fully lowered, controls neutralized, and the brakes set to prevent movement, but  the power does not need to be shut off.</a:t>
            </a:r>
          </a:p>
        </p:txBody>
      </p:sp>
      <p:sp>
        <p:nvSpPr>
          <p:cNvPr id="65543" name="TextBox 9">
            <a:extLst>
              <a:ext uri="{FF2B5EF4-FFF2-40B4-BE49-F238E27FC236}">
                <a16:creationId xmlns:a16="http://schemas.microsoft.com/office/drawing/2014/main" id="{2395C9A5-7883-DC51-C27B-4930AB5AF867}"/>
              </a:ext>
            </a:extLst>
          </p:cNvPr>
          <p:cNvSpPr txBox="1">
            <a:spLocks noChangeArrowheads="1"/>
          </p:cNvSpPr>
          <p:nvPr/>
        </p:nvSpPr>
        <p:spPr bwMode="auto">
          <a:xfrm>
            <a:off x="5867400" y="4648200"/>
            <a:ext cx="2895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Wisconsin  Dept  of Health Services</a:t>
            </a: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extBox 1">
            <a:extLst>
              <a:ext uri="{FF2B5EF4-FFF2-40B4-BE49-F238E27FC236}">
                <a16:creationId xmlns:a16="http://schemas.microsoft.com/office/drawing/2014/main" id="{C49F5D82-9452-ABD6-1893-CF1BF7B5EC90}"/>
              </a:ext>
            </a:extLst>
          </p:cNvPr>
          <p:cNvSpPr txBox="1">
            <a:spLocks noChangeArrowheads="1"/>
          </p:cNvSpPr>
          <p:nvPr/>
        </p:nvSpPr>
        <p:spPr bwMode="auto">
          <a:xfrm>
            <a:off x="2209800" y="152400"/>
            <a:ext cx="533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5938" eaLnBrk="0" hangingPunct="0">
              <a:tabLst>
                <a:tab pos="515938" algn="l"/>
              </a:tabLst>
              <a:defRPr>
                <a:solidFill>
                  <a:schemeClr val="tx1"/>
                </a:solidFill>
                <a:latin typeface="Arial" panose="020B0604020202020204" pitchFamily="34" charset="0"/>
              </a:defRPr>
            </a:lvl1pPr>
            <a:lvl2pPr marL="742950" indent="-285750" eaLnBrk="0" hangingPunct="0">
              <a:tabLst>
                <a:tab pos="515938" algn="l"/>
              </a:tabLst>
              <a:defRPr>
                <a:solidFill>
                  <a:schemeClr val="tx1"/>
                </a:solidFill>
                <a:latin typeface="Arial" panose="020B0604020202020204" pitchFamily="34" charset="0"/>
              </a:defRPr>
            </a:lvl2pPr>
            <a:lvl3pPr marL="1143000" indent="-228600" eaLnBrk="0" hangingPunct="0">
              <a:tabLst>
                <a:tab pos="515938" algn="l"/>
              </a:tabLst>
              <a:defRPr>
                <a:solidFill>
                  <a:schemeClr val="tx1"/>
                </a:solidFill>
                <a:latin typeface="Arial" panose="020B0604020202020204" pitchFamily="34" charset="0"/>
              </a:defRPr>
            </a:lvl3pPr>
            <a:lvl4pPr marL="1600200" indent="-228600" eaLnBrk="0" hangingPunct="0">
              <a:tabLst>
                <a:tab pos="515938" algn="l"/>
              </a:tabLst>
              <a:defRPr>
                <a:solidFill>
                  <a:schemeClr val="tx1"/>
                </a:solidFill>
                <a:latin typeface="Arial" panose="020B0604020202020204" pitchFamily="34" charset="0"/>
              </a:defRPr>
            </a:lvl4pPr>
            <a:lvl5pPr marL="2057400" indent="-228600" eaLnBrk="0" hangingPunct="0">
              <a:tabLst>
                <a:tab pos="5159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5159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5159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5159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515938" algn="l"/>
              </a:tabLst>
              <a:defRPr>
                <a:solidFill>
                  <a:schemeClr val="tx1"/>
                </a:solidFill>
                <a:latin typeface="Arial" panose="020B0604020202020204" pitchFamily="34" charset="0"/>
              </a:defRPr>
            </a:lvl9pPr>
          </a:lstStyle>
          <a:p>
            <a:pPr eaLnBrk="1" hangingPunct="1"/>
            <a:r>
              <a:rPr lang="en-US" altLang="en-US" sz="3200">
                <a:solidFill>
                  <a:schemeClr val="tx2"/>
                </a:solidFill>
              </a:rPr>
              <a:t>Propane-powered forklifts and carbon monoxide</a:t>
            </a:r>
          </a:p>
        </p:txBody>
      </p:sp>
      <p:sp>
        <p:nvSpPr>
          <p:cNvPr id="66563" name="Rectangle 2">
            <a:extLst>
              <a:ext uri="{FF2B5EF4-FFF2-40B4-BE49-F238E27FC236}">
                <a16:creationId xmlns:a16="http://schemas.microsoft.com/office/drawing/2014/main" id="{661445EC-3FA9-9DDD-C4BF-A44115FDC180}"/>
              </a:ext>
            </a:extLst>
          </p:cNvPr>
          <p:cNvSpPr>
            <a:spLocks noChangeArrowheads="1"/>
          </p:cNvSpPr>
          <p:nvPr/>
        </p:nvSpPr>
        <p:spPr bwMode="auto">
          <a:xfrm>
            <a:off x="152400" y="4495800"/>
            <a:ext cx="8839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Carbon monoxide poisoning can occur when propane forklifts are used in cold rooms, controlled atmosphere rooms, truck trailers or shipping containers, or in warehouses or other enclosed areas that do not have enough fresh air ventilation. If propane powered forklifts are used indoors, they should be tuned up regularly and tested for carbon monoxide emissions periodically. </a:t>
            </a:r>
          </a:p>
        </p:txBody>
      </p:sp>
      <p:sp>
        <p:nvSpPr>
          <p:cNvPr id="66564" name="TextBox 6">
            <a:extLst>
              <a:ext uri="{FF2B5EF4-FFF2-40B4-BE49-F238E27FC236}">
                <a16:creationId xmlns:a16="http://schemas.microsoft.com/office/drawing/2014/main" id="{53D803A4-5D7F-A747-4B35-223F87E04134}"/>
              </a:ext>
            </a:extLst>
          </p:cNvPr>
          <p:cNvSpPr txBox="1">
            <a:spLocks noChangeArrowheads="1"/>
          </p:cNvSpPr>
          <p:nvPr/>
        </p:nvSpPr>
        <p:spPr bwMode="auto">
          <a:xfrm>
            <a:off x="152400" y="1905000"/>
            <a:ext cx="4953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Propane powered forklifts produce carbon monoxide.  The amount depends on how well they are tuned, but should be 1% or less at the tailpile.</a:t>
            </a:r>
          </a:p>
        </p:txBody>
      </p:sp>
      <p:sp>
        <p:nvSpPr>
          <p:cNvPr id="66566" name="TextBox 10">
            <a:extLst>
              <a:ext uri="{FF2B5EF4-FFF2-40B4-BE49-F238E27FC236}">
                <a16:creationId xmlns:a16="http://schemas.microsoft.com/office/drawing/2014/main" id="{9BDB2798-DD36-8647-0DB5-6DC09E3A2A1D}"/>
              </a:ext>
            </a:extLst>
          </p:cNvPr>
          <p:cNvSpPr txBox="1">
            <a:spLocks noChangeArrowheads="1"/>
          </p:cNvSpPr>
          <p:nvPr/>
        </p:nvSpPr>
        <p:spPr bwMode="auto">
          <a:xfrm>
            <a:off x="1676400" y="6324600"/>
            <a:ext cx="6858000" cy="369888"/>
          </a:xfrm>
          <a:prstGeom prst="rect">
            <a:avLst/>
          </a:prstGeom>
          <a:solidFill>
            <a:schemeClr val="tx1">
              <a:lumMod val="95000"/>
            </a:schemeClr>
          </a:solidFill>
          <a:ln w="9525">
            <a:noFill/>
            <a:miter lim="800000"/>
            <a:headEnd/>
            <a:tailEnd/>
          </a:ln>
        </p:spPr>
        <p:txBody>
          <a:bodyPr>
            <a:spAutoFit/>
          </a:bodyPr>
          <a:lstStyle/>
          <a:p>
            <a:pPr algn="ctr">
              <a:defRPr/>
            </a:pPr>
            <a:r>
              <a:rPr lang="en-US" dirty="0">
                <a:hlinkClick r:id="rId5"/>
              </a:rPr>
              <a:t>Click here for more information on carbon monoxide and forklifts</a:t>
            </a:r>
            <a:endParaRPr lang="en-US" dirty="0"/>
          </a:p>
        </p:txBody>
      </p:sp>
      <p:grpSp>
        <p:nvGrpSpPr>
          <p:cNvPr id="2" name="Group 8">
            <a:extLst>
              <a:ext uri="{FF2B5EF4-FFF2-40B4-BE49-F238E27FC236}">
                <a16:creationId xmlns:a16="http://schemas.microsoft.com/office/drawing/2014/main" id="{9E27700F-37EF-8403-C098-2B023DF32183}"/>
              </a:ext>
            </a:extLst>
          </p:cNvPr>
          <p:cNvGrpSpPr>
            <a:grpSpLocks/>
          </p:cNvGrpSpPr>
          <p:nvPr/>
        </p:nvGrpSpPr>
        <p:grpSpPr bwMode="auto">
          <a:xfrm>
            <a:off x="5029200" y="1447800"/>
            <a:ext cx="4114800" cy="2743200"/>
            <a:chOff x="3662163" y="2514600"/>
            <a:chExt cx="3259337" cy="1672684"/>
          </a:xfrm>
        </p:grpSpPr>
        <p:pic>
          <p:nvPicPr>
            <p:cNvPr id="66567" name="Picture 1">
              <a:extLst>
                <a:ext uri="{FF2B5EF4-FFF2-40B4-BE49-F238E27FC236}">
                  <a16:creationId xmlns:a16="http://schemas.microsoft.com/office/drawing/2014/main" id="{A0AC28DA-C19F-8F97-2BAA-7DF01F877D3C}"/>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r="-99" b="32"/>
            <a:stretch>
              <a:fillRect/>
            </a:stretch>
          </p:blipFill>
          <p:spPr bwMode="auto">
            <a:xfrm>
              <a:off x="3662163" y="2577244"/>
              <a:ext cx="3098143" cy="161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Box 12">
              <a:extLst>
                <a:ext uri="{FF2B5EF4-FFF2-40B4-BE49-F238E27FC236}">
                  <a16:creationId xmlns:a16="http://schemas.microsoft.com/office/drawing/2014/main" id="{F23DE02C-33F0-F988-5763-D431492E1A7A}"/>
                </a:ext>
              </a:extLst>
            </p:cNvPr>
            <p:cNvSpPr txBox="1">
              <a:spLocks noChangeArrowheads="1"/>
            </p:cNvSpPr>
            <p:nvPr/>
          </p:nvSpPr>
          <p:spPr bwMode="auto">
            <a:xfrm rot="5400000">
              <a:off x="6051550" y="3168650"/>
              <a:ext cx="152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Source:Worksafe BC</a:t>
              </a:r>
            </a:p>
          </p:txBody>
        </p:sp>
      </p:gr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8145F9A6-0FB7-2B74-EAF5-B776FEF07A19}"/>
              </a:ext>
            </a:extLst>
          </p:cNvPr>
          <p:cNvSpPr>
            <a:spLocks noGrp="1"/>
          </p:cNvSpPr>
          <p:nvPr>
            <p:ph type="title"/>
          </p:nvPr>
        </p:nvSpPr>
        <p:spPr>
          <a:xfrm>
            <a:off x="457200" y="1219200"/>
            <a:ext cx="8226425" cy="1143000"/>
          </a:xfrm>
        </p:spPr>
        <p:txBody>
          <a:bodyPr/>
          <a:lstStyle/>
          <a:p>
            <a:r>
              <a:rPr lang="en-US" altLang="en-US" sz="2400" b="0">
                <a:solidFill>
                  <a:schemeClr val="tx1"/>
                </a:solidFill>
              </a:rPr>
              <a:t>You must also have hands-on training on the specific truck you will operating</a:t>
            </a:r>
          </a:p>
        </p:txBody>
      </p:sp>
      <p:pic>
        <p:nvPicPr>
          <p:cNvPr id="67587" name="Picture 2" descr="br144.jpg">
            <a:extLst>
              <a:ext uri="{FF2B5EF4-FFF2-40B4-BE49-F238E27FC236}">
                <a16:creationId xmlns:a16="http://schemas.microsoft.com/office/drawing/2014/main" id="{A8526199-CF9A-7880-C44E-02D4B1AB0F14}"/>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724400" y="2971800"/>
            <a:ext cx="3429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3" descr="br145.jpg">
            <a:extLst>
              <a:ext uri="{FF2B5EF4-FFF2-40B4-BE49-F238E27FC236}">
                <a16:creationId xmlns:a16="http://schemas.microsoft.com/office/drawing/2014/main" id="{8D410D2B-43EE-AB81-CD20-AD55F2CA979F}"/>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996950" y="2971800"/>
            <a:ext cx="36369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4">
            <a:extLst>
              <a:ext uri="{FF2B5EF4-FFF2-40B4-BE49-F238E27FC236}">
                <a16:creationId xmlns:a16="http://schemas.microsoft.com/office/drawing/2014/main" id="{2E94F734-078D-AEDB-D079-7B829939F6AF}"/>
              </a:ext>
            </a:extLst>
          </p:cNvPr>
          <p:cNvSpPr>
            <a:spLocks noChangeArrowheads="1"/>
          </p:cNvSpPr>
          <p:nvPr/>
        </p:nvSpPr>
        <p:spPr bwMode="auto">
          <a:xfrm>
            <a:off x="1981200" y="2438400"/>
            <a:ext cx="494506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 truck controls and handling are different</a:t>
            </a:r>
          </a:p>
        </p:txBody>
      </p:sp>
      <p:sp>
        <p:nvSpPr>
          <p:cNvPr id="67590" name="TextBox 5">
            <a:extLst>
              <a:ext uri="{FF2B5EF4-FFF2-40B4-BE49-F238E27FC236}">
                <a16:creationId xmlns:a16="http://schemas.microsoft.com/office/drawing/2014/main" id="{77651376-A363-976F-7842-956AA85AFDF2}"/>
              </a:ext>
            </a:extLst>
          </p:cNvPr>
          <p:cNvSpPr txBox="1">
            <a:spLocks noChangeArrowheads="1"/>
          </p:cNvSpPr>
          <p:nvPr/>
        </p:nvSpPr>
        <p:spPr bwMode="auto">
          <a:xfrm>
            <a:off x="1066800" y="5791200"/>
            <a:ext cx="6934200" cy="400050"/>
          </a:xfrm>
          <a:prstGeom prst="rect">
            <a:avLst/>
          </a:prstGeom>
          <a:solidFill>
            <a:schemeClr val="tx1">
              <a:lumMod val="95000"/>
            </a:schemeClr>
          </a:solidFill>
          <a:ln w="9525">
            <a:noFill/>
            <a:miter lim="800000"/>
            <a:headEnd/>
            <a:tailEnd/>
          </a:ln>
        </p:spPr>
        <p:txBody>
          <a:bodyPr>
            <a:spAutoFit/>
          </a:bodyPr>
          <a:lstStyle/>
          <a:p>
            <a:pPr>
              <a:defRPr/>
            </a:pPr>
            <a:r>
              <a:rPr lang="en-US" sz="2000" dirty="0">
                <a:hlinkClick r:id="rId8"/>
              </a:rPr>
              <a:t>Click here to see L &amp; I forklift operator training requirements</a:t>
            </a:r>
            <a:endParaRPr lang="en-US" sz="2000" dirty="0"/>
          </a:p>
        </p:txBody>
      </p:sp>
      <p:sp>
        <p:nvSpPr>
          <p:cNvPr id="67591" name="TextBox 3">
            <a:extLst>
              <a:ext uri="{FF2B5EF4-FFF2-40B4-BE49-F238E27FC236}">
                <a16:creationId xmlns:a16="http://schemas.microsoft.com/office/drawing/2014/main" id="{74D8E650-E684-887B-F8EB-9DADBCAB7580}"/>
              </a:ext>
            </a:extLst>
          </p:cNvPr>
          <p:cNvSpPr txBox="1">
            <a:spLocks noChangeArrowheads="1"/>
          </p:cNvSpPr>
          <p:nvPr/>
        </p:nvSpPr>
        <p:spPr bwMode="auto">
          <a:xfrm>
            <a:off x="304800" y="762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t>Safe Operation of Forklifts </a:t>
            </a:r>
            <a:br>
              <a:rPr lang="en-US" altLang="en-US" sz="3200"/>
            </a:br>
            <a:r>
              <a:rPr lang="en-US" altLang="en-US" sz="2400"/>
              <a:t>and Other Powered Industrial Trucks</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extBox 1">
            <a:extLst>
              <a:ext uri="{FF2B5EF4-FFF2-40B4-BE49-F238E27FC236}">
                <a16:creationId xmlns:a16="http://schemas.microsoft.com/office/drawing/2014/main" id="{19F7DD81-2184-77F1-E136-9A975B164C8E}"/>
              </a:ext>
            </a:extLst>
          </p:cNvPr>
          <p:cNvSpPr txBox="1">
            <a:spLocks noChangeArrowheads="1"/>
          </p:cNvSpPr>
          <p:nvPr/>
        </p:nvSpPr>
        <p:spPr bwMode="auto">
          <a:xfrm>
            <a:off x="0" y="27432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solidFill>
                  <a:schemeClr val="tx2"/>
                </a:solidFill>
              </a:rPr>
              <a:t>Forklift Safety Quiz Questions</a:t>
            </a:r>
          </a:p>
        </p:txBody>
      </p:sp>
      <p:sp>
        <p:nvSpPr>
          <p:cNvPr id="68611" name="TextBox 3">
            <a:extLst>
              <a:ext uri="{FF2B5EF4-FFF2-40B4-BE49-F238E27FC236}">
                <a16:creationId xmlns:a16="http://schemas.microsoft.com/office/drawing/2014/main" id="{B8E541E4-B568-B0EF-9772-D27B72C3F330}"/>
              </a:ext>
            </a:extLst>
          </p:cNvPr>
          <p:cNvSpPr txBox="1">
            <a:spLocks noChangeArrowheads="1"/>
          </p:cNvSpPr>
          <p:nvPr/>
        </p:nvSpPr>
        <p:spPr bwMode="auto">
          <a:xfrm>
            <a:off x="304800" y="1524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t>Safe Operation of Forklifts </a:t>
            </a:r>
            <a:br>
              <a:rPr lang="en-US" altLang="en-US" sz="3200"/>
            </a:br>
            <a:r>
              <a:rPr lang="en-US" altLang="en-US" sz="2400"/>
              <a:t>and Other Powered Industrial Trucks</a:t>
            </a:r>
          </a:p>
        </p:txBody>
      </p:sp>
      <p:cxnSp>
        <p:nvCxnSpPr>
          <p:cNvPr id="4" name="Straight Connector 3">
            <a:extLst>
              <a:ext uri="{FF2B5EF4-FFF2-40B4-BE49-F238E27FC236}">
                <a16:creationId xmlns:a16="http://schemas.microsoft.com/office/drawing/2014/main" id="{0A8EC4A3-CDCD-F0E0-7DDF-0714309E3548}"/>
              </a:ext>
            </a:extLst>
          </p:cNvPr>
          <p:cNvCxnSpPr/>
          <p:nvPr/>
        </p:nvCxnSpPr>
        <p:spPr>
          <a:xfrm>
            <a:off x="0" y="2667000"/>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8AE4EE1-FD88-0010-9294-AE84BABE3B76}"/>
              </a:ext>
            </a:extLst>
          </p:cNvPr>
          <p:cNvCxnSpPr/>
          <p:nvPr/>
        </p:nvCxnSpPr>
        <p:spPr>
          <a:xfrm>
            <a:off x="0" y="3429000"/>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F0C9724F-98C2-5F16-3BB1-767101DD9ED0}"/>
              </a:ext>
            </a:extLst>
          </p:cNvPr>
          <p:cNvSpPr>
            <a:spLocks noChangeArrowheads="1"/>
          </p:cNvSpPr>
          <p:nvPr/>
        </p:nvSpPr>
        <p:spPr bwMode="auto">
          <a:xfrm>
            <a:off x="1082675" y="1758950"/>
            <a:ext cx="662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0375" indent="-4603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1.	Because a forklift weighs more, it is easier to stop it with the brakes than a car.</a:t>
            </a:r>
          </a:p>
        </p:txBody>
      </p:sp>
      <p:sp>
        <p:nvSpPr>
          <p:cNvPr id="69635" name="Rectangle 4">
            <a:extLst>
              <a:ext uri="{FF2B5EF4-FFF2-40B4-BE49-F238E27FC236}">
                <a16:creationId xmlns:a16="http://schemas.microsoft.com/office/drawing/2014/main" id="{2E0B6A18-6EAE-54AD-E087-90A13B046D4A}"/>
              </a:ext>
            </a:extLst>
          </p:cNvPr>
          <p:cNvSpPr>
            <a:spLocks noChangeArrowheads="1"/>
          </p:cNvSpPr>
          <p:nvPr/>
        </p:nvSpPr>
        <p:spPr bwMode="auto">
          <a:xfrm>
            <a:off x="3657600" y="3505200"/>
            <a:ext cx="152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AutoNum type="alphaLcParenR"/>
            </a:pPr>
            <a:r>
              <a:rPr lang="en-US" altLang="en-US" sz="2400"/>
              <a:t>True</a:t>
            </a:r>
          </a:p>
          <a:p>
            <a:pPr eaLnBrk="1" hangingPunct="1">
              <a:buFont typeface="Arial" panose="020B0604020202020204" pitchFamily="34" charset="0"/>
              <a:buAutoNum type="alphaLcParenR"/>
            </a:pPr>
            <a:endParaRPr lang="en-US" altLang="en-US" sz="2400"/>
          </a:p>
          <a:p>
            <a:pPr eaLnBrk="1" hangingPunct="1">
              <a:buFont typeface="Arial" panose="020B0604020202020204" pitchFamily="34" charset="0"/>
              <a:buAutoNum type="alphaLcParenR"/>
            </a:pPr>
            <a:r>
              <a:rPr lang="en-US" altLang="en-US" sz="2400"/>
              <a:t>False</a:t>
            </a:r>
          </a:p>
        </p:txBody>
      </p:sp>
      <p:sp>
        <p:nvSpPr>
          <p:cNvPr id="69636" name="TextBox 3">
            <a:extLst>
              <a:ext uri="{FF2B5EF4-FFF2-40B4-BE49-F238E27FC236}">
                <a16:creationId xmlns:a16="http://schemas.microsoft.com/office/drawing/2014/main" id="{9C0B894E-0D0A-B4EC-58DF-8A47A6F84976}"/>
              </a:ext>
            </a:extLst>
          </p:cNvPr>
          <p:cNvSpPr txBox="1">
            <a:spLocks noChangeArrowheads="1"/>
          </p:cNvSpPr>
          <p:nvPr/>
        </p:nvSpPr>
        <p:spPr bwMode="auto">
          <a:xfrm>
            <a:off x="304800" y="76200"/>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a:solidFill>
                  <a:schemeClr val="tx2"/>
                </a:solidFill>
              </a:rPr>
              <a:t>Quiz</a:t>
            </a:r>
          </a:p>
        </p:txBody>
      </p:sp>
      <p:cxnSp>
        <p:nvCxnSpPr>
          <p:cNvPr id="12" name="Straight Connector 11">
            <a:extLst>
              <a:ext uri="{FF2B5EF4-FFF2-40B4-BE49-F238E27FC236}">
                <a16:creationId xmlns:a16="http://schemas.microsoft.com/office/drawing/2014/main" id="{B266EE93-BF3E-4109-FA63-9EE51FF6B290}"/>
              </a:ext>
            </a:extLst>
          </p:cNvPr>
          <p:cNvCxnSpPr/>
          <p:nvPr/>
        </p:nvCxnSpPr>
        <p:spPr>
          <a:xfrm>
            <a:off x="0" y="1219200"/>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1">
            <a:extLst>
              <a:ext uri="{FF2B5EF4-FFF2-40B4-BE49-F238E27FC236}">
                <a16:creationId xmlns:a16="http://schemas.microsoft.com/office/drawing/2014/main" id="{CB6FC1EA-91DA-2961-60B6-2D2FB3968640}"/>
              </a:ext>
            </a:extLst>
          </p:cNvPr>
          <p:cNvSpPr>
            <a:spLocks noChangeArrowheads="1"/>
          </p:cNvSpPr>
          <p:nvPr/>
        </p:nvSpPr>
        <p:spPr bwMode="auto">
          <a:xfrm>
            <a:off x="1066800" y="1752600"/>
            <a:ext cx="678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0375" indent="-4603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2.	When</a:t>
            </a:r>
            <a:r>
              <a:rPr lang="en-US" altLang="en-US" sz="2400">
                <a:ea typeface="新細明體" panose="02020500000000000000" pitchFamily="18" charset="-120"/>
                <a:cs typeface="Arial" panose="020B0604020202020204" pitchFamily="34" charset="0"/>
              </a:rPr>
              <a:t> driving down</a:t>
            </a:r>
            <a:r>
              <a:rPr lang="en-US" altLang="en-US" sz="2400">
                <a:ea typeface="ＭＳ Ｐゴシック" panose="020B0600070205080204" pitchFamily="34" charset="-128"/>
                <a:cs typeface="Arial" panose="020B0604020202020204" pitchFamily="34" charset="0"/>
              </a:rPr>
              <a:t> </a:t>
            </a:r>
            <a:r>
              <a:rPr lang="en-US" altLang="en-US" sz="2400">
                <a:ea typeface="굴림" panose="020B0600000101010101" pitchFamily="34" charset="-127"/>
                <a:cs typeface="Arial" panose="020B0604020202020204" pitchFamily="34" charset="0"/>
              </a:rPr>
              <a:t>an incline</a:t>
            </a:r>
            <a:r>
              <a:rPr lang="en-US" altLang="en-US" sz="2400">
                <a:cs typeface="Arial" panose="020B0604020202020204" pitchFamily="34" charset="0"/>
              </a:rPr>
              <a:t> </a:t>
            </a:r>
            <a:r>
              <a:rPr lang="en-US" altLang="en-US" sz="2400">
                <a:ea typeface="굴림" panose="020B0600000101010101" pitchFamily="34" charset="-127"/>
              </a:rPr>
              <a:t>with a</a:t>
            </a:r>
            <a:r>
              <a:rPr lang="en-US" altLang="en-US" sz="2400">
                <a:cs typeface="Arial" panose="020B0604020202020204" pitchFamily="34" charset="0"/>
              </a:rPr>
              <a:t> </a:t>
            </a:r>
            <a:r>
              <a:rPr lang="en-US" altLang="en-US" sz="2400">
                <a:ea typeface="굴림" panose="020B0600000101010101" pitchFamily="34" charset="-127"/>
              </a:rPr>
              <a:t>loaded</a:t>
            </a:r>
            <a:r>
              <a:rPr lang="en-US" altLang="en-US" sz="2400">
                <a:cs typeface="Arial" panose="020B0604020202020204" pitchFamily="34" charset="0"/>
              </a:rPr>
              <a:t> </a:t>
            </a:r>
            <a:r>
              <a:rPr lang="en-US" altLang="en-US" sz="2400">
                <a:ea typeface="굴림" panose="020B0600000101010101" pitchFamily="34" charset="-127"/>
              </a:rPr>
              <a:t>forklift, you should</a:t>
            </a:r>
            <a:r>
              <a:rPr lang="en-US" altLang="en-US" sz="2400">
                <a:cs typeface="Arial" panose="020B0604020202020204" pitchFamily="34" charset="0"/>
              </a:rPr>
              <a:t>:</a:t>
            </a:r>
          </a:p>
        </p:txBody>
      </p:sp>
      <p:sp>
        <p:nvSpPr>
          <p:cNvPr id="3" name="Rectangle 2">
            <a:extLst>
              <a:ext uri="{FF2B5EF4-FFF2-40B4-BE49-F238E27FC236}">
                <a16:creationId xmlns:a16="http://schemas.microsoft.com/office/drawing/2014/main" id="{EA4D5708-C5CB-E755-5CC1-40A4FADC6C73}"/>
              </a:ext>
            </a:extLst>
          </p:cNvPr>
          <p:cNvSpPr/>
          <p:nvPr/>
        </p:nvSpPr>
        <p:spPr>
          <a:xfrm>
            <a:off x="1295400" y="2819400"/>
            <a:ext cx="7138988" cy="3108325"/>
          </a:xfrm>
          <a:prstGeom prst="rect">
            <a:avLst/>
          </a:prstGeom>
        </p:spPr>
        <p:txBody>
          <a:bodyPr wrap="none">
            <a:spAutoFit/>
          </a:bodyPr>
          <a:lstStyle/>
          <a:p>
            <a:pPr marL="796925" indent="-515938">
              <a:buFontTx/>
              <a:buAutoNum type="alphaLcParenR"/>
              <a:tabLst>
                <a:tab pos="796925" algn="l"/>
              </a:tabLst>
              <a:defRPr/>
            </a:pPr>
            <a:r>
              <a:rPr lang="en-US" sz="2400" dirty="0">
                <a:latin typeface="Arial" charset="0"/>
              </a:rPr>
              <a:t>Go</a:t>
            </a:r>
            <a:r>
              <a:rPr lang="bg" sz="2400" dirty="0">
                <a:latin typeface="Arial" charset="0"/>
              </a:rPr>
              <a:t> </a:t>
            </a:r>
            <a:r>
              <a:rPr lang="en-US" sz="2400" dirty="0">
                <a:latin typeface="Arial" charset="0"/>
              </a:rPr>
              <a:t>d</a:t>
            </a:r>
            <a:r>
              <a:rPr lang="en-US" altLang="zh-Hans" sz="2400" dirty="0">
                <a:latin typeface="Arial" charset="0"/>
              </a:rPr>
              <a:t>own</a:t>
            </a:r>
            <a:r>
              <a:rPr lang="de" altLang="zh-Hans" sz="2400" dirty="0">
                <a:latin typeface="Arial" charset="0"/>
              </a:rPr>
              <a:t> </a:t>
            </a:r>
            <a:r>
              <a:rPr lang="en-US" altLang="zh-Hans" sz="2400" dirty="0">
                <a:latin typeface="Arial" charset="0"/>
              </a:rPr>
              <a:t>the</a:t>
            </a:r>
            <a:r>
              <a:rPr lang="fi" altLang="zh-Hans" sz="2400" dirty="0">
                <a:latin typeface="Arial" charset="0"/>
              </a:rPr>
              <a:t> </a:t>
            </a:r>
            <a:r>
              <a:rPr lang="en-US" altLang="zh-Hans" sz="2400" dirty="0">
                <a:latin typeface="Arial" charset="0"/>
              </a:rPr>
              <a:t>incli</a:t>
            </a:r>
            <a:r>
              <a:rPr lang="en-US" altLang="ja" sz="2400" dirty="0">
                <a:latin typeface="Arial" charset="0"/>
              </a:rPr>
              <a:t>n</a:t>
            </a:r>
            <a:r>
              <a:rPr lang="en-US" altLang="ko" sz="2400" dirty="0">
                <a:latin typeface="Arial" charset="0"/>
              </a:rPr>
              <a:t>e</a:t>
            </a:r>
            <a:r>
              <a:rPr lang="nl" altLang="ko" sz="2400" dirty="0">
                <a:latin typeface="Arial" charset="0"/>
              </a:rPr>
              <a:t> </a:t>
            </a:r>
            <a:r>
              <a:rPr lang="en-US" altLang="ko" sz="2400" dirty="0">
                <a:latin typeface="Arial" charset="0"/>
              </a:rPr>
              <a:t>backwards</a:t>
            </a:r>
            <a:r>
              <a:rPr lang="sv" altLang="ko" sz="2400" dirty="0">
                <a:latin typeface="Arial" charset="0"/>
              </a:rPr>
              <a:t>.</a:t>
            </a:r>
            <a:endParaRPr lang="sv" altLang="ko" sz="1400" dirty="0">
              <a:latin typeface="Arial" charset="0"/>
            </a:endParaRPr>
          </a:p>
          <a:p>
            <a:pPr marL="796925" indent="-515938">
              <a:buFontTx/>
              <a:buAutoNum type="alphaLcParenR"/>
              <a:tabLst>
                <a:tab pos="796925" algn="l"/>
              </a:tabLst>
              <a:defRPr/>
            </a:pPr>
            <a:endParaRPr lang="sv" altLang="ko" sz="1400" dirty="0">
              <a:latin typeface="Arial" charset="0"/>
            </a:endParaRPr>
          </a:p>
          <a:p>
            <a:pPr marL="796925" indent="-515938">
              <a:spcBef>
                <a:spcPts val="1200"/>
              </a:spcBef>
              <a:buFontTx/>
              <a:buAutoNum type="alphaLcParenR"/>
              <a:tabLst>
                <a:tab pos="796925" algn="l"/>
              </a:tabLst>
              <a:defRPr/>
            </a:pPr>
            <a:r>
              <a:rPr lang="en-US" sz="2400" dirty="0">
                <a:latin typeface="Arial" charset="0"/>
              </a:rPr>
              <a:t>Rais</a:t>
            </a:r>
            <a:r>
              <a:rPr lang="en-US" altLang="zh-Hans" sz="2400" dirty="0">
                <a:latin typeface="Arial" charset="0"/>
              </a:rPr>
              <a:t>e</a:t>
            </a:r>
            <a:r>
              <a:rPr lang="cs" altLang="zh-Hans" sz="2400" dirty="0">
                <a:latin typeface="Arial" charset="0"/>
              </a:rPr>
              <a:t> </a:t>
            </a:r>
            <a:r>
              <a:rPr lang="en-US" altLang="zh-Hans" sz="2400" dirty="0">
                <a:latin typeface="Arial" charset="0"/>
              </a:rPr>
              <a:t>the</a:t>
            </a:r>
            <a:r>
              <a:rPr lang="en" altLang="zh-Hans" sz="2400" dirty="0">
                <a:latin typeface="Arial" charset="0"/>
              </a:rPr>
              <a:t> </a:t>
            </a:r>
            <a:r>
              <a:rPr lang="en-US" altLang="zh-Hans" sz="2400" dirty="0">
                <a:latin typeface="Arial" charset="0"/>
              </a:rPr>
              <a:t>load</a:t>
            </a:r>
            <a:r>
              <a:rPr lang="hu" altLang="zh-Hans" sz="2400" dirty="0">
                <a:latin typeface="Arial" charset="0"/>
              </a:rPr>
              <a:t> </a:t>
            </a:r>
            <a:r>
              <a:rPr lang="en-US" altLang="zh-Hans" sz="2400" dirty="0">
                <a:latin typeface="Arial" charset="0"/>
              </a:rPr>
              <a:t>be</a:t>
            </a:r>
            <a:r>
              <a:rPr lang="en-US" altLang="ja" sz="2400" dirty="0">
                <a:latin typeface="Arial" charset="0"/>
              </a:rPr>
              <a:t>f</a:t>
            </a:r>
            <a:r>
              <a:rPr lang="en-US" altLang="ko" sz="2400" dirty="0">
                <a:latin typeface="Arial" charset="0"/>
              </a:rPr>
              <a:t>ore</a:t>
            </a:r>
            <a:r>
              <a:rPr lang="pl" altLang="ko" sz="2400" dirty="0">
                <a:latin typeface="Arial" charset="0"/>
              </a:rPr>
              <a:t> </a:t>
            </a:r>
            <a:r>
              <a:rPr lang="en-US" altLang="ko" sz="2400" dirty="0">
                <a:latin typeface="Arial" charset="0"/>
              </a:rPr>
              <a:t>going</a:t>
            </a:r>
            <a:r>
              <a:rPr lang="sk" altLang="ko" sz="2400" dirty="0">
                <a:latin typeface="Arial" charset="0"/>
              </a:rPr>
              <a:t> </a:t>
            </a:r>
            <a:r>
              <a:rPr lang="en-US" altLang="ko" sz="2400" dirty="0">
                <a:latin typeface="Arial" charset="0"/>
              </a:rPr>
              <a:t>down</a:t>
            </a:r>
            <a:r>
              <a:rPr lang="ur" altLang="ko" sz="2400" dirty="0">
                <a:latin typeface="Arial" charset="0"/>
              </a:rPr>
              <a:t> </a:t>
            </a:r>
            <a:r>
              <a:rPr lang="en-US" altLang="ko" sz="2400" dirty="0">
                <a:latin typeface="Arial" charset="0"/>
              </a:rPr>
              <a:t>the</a:t>
            </a:r>
            <a:r>
              <a:rPr lang="sl" altLang="ko" sz="2400" dirty="0">
                <a:latin typeface="Arial" charset="0"/>
              </a:rPr>
              <a:t> </a:t>
            </a:r>
            <a:r>
              <a:rPr lang="en-US" altLang="ko" sz="2400" dirty="0">
                <a:latin typeface="Arial" charset="0"/>
              </a:rPr>
              <a:t>incline</a:t>
            </a:r>
            <a:r>
              <a:rPr lang="az" altLang="ko" sz="2400" dirty="0">
                <a:latin typeface="Arial" charset="0"/>
              </a:rPr>
              <a:t>.</a:t>
            </a:r>
            <a:endParaRPr lang="eu" altLang="ko" sz="1400" dirty="0">
              <a:latin typeface="Arial" charset="0"/>
            </a:endParaRPr>
          </a:p>
          <a:p>
            <a:pPr marL="796925" lvl="1" indent="-515938">
              <a:spcBef>
                <a:spcPts val="1200"/>
              </a:spcBef>
              <a:buFontTx/>
              <a:buAutoNum type="alphaLcParenR"/>
              <a:tabLst>
                <a:tab pos="796925" algn="l"/>
              </a:tabLst>
              <a:defRPr/>
            </a:pPr>
            <a:endParaRPr lang="en-US" altLang="ko" sz="1400" dirty="0">
              <a:latin typeface="Arial" charset="0"/>
            </a:endParaRPr>
          </a:p>
          <a:p>
            <a:pPr marL="796925" indent="-515938">
              <a:spcBef>
                <a:spcPts val="600"/>
              </a:spcBef>
              <a:buFontTx/>
              <a:buAutoNum type="alphaLcParenR"/>
              <a:tabLst>
                <a:tab pos="796925" algn="l"/>
              </a:tabLst>
              <a:defRPr/>
            </a:pPr>
            <a:r>
              <a:rPr lang="en-US" sz="2400" dirty="0">
                <a:latin typeface="Arial" charset="0"/>
              </a:rPr>
              <a:t>Go</a:t>
            </a:r>
            <a:r>
              <a:rPr lang="bg" sz="2400" dirty="0">
                <a:latin typeface="Arial" charset="0"/>
              </a:rPr>
              <a:t> </a:t>
            </a:r>
            <a:r>
              <a:rPr lang="en-US" sz="2400" dirty="0">
                <a:latin typeface="Arial" charset="0"/>
              </a:rPr>
              <a:t>d</a:t>
            </a:r>
            <a:r>
              <a:rPr lang="en-US" altLang="zh-Hans" sz="2400" dirty="0">
                <a:latin typeface="Arial" charset="0"/>
              </a:rPr>
              <a:t>own</a:t>
            </a:r>
            <a:r>
              <a:rPr lang="de" altLang="zh-Hans" sz="2400" dirty="0">
                <a:latin typeface="Arial" charset="0"/>
              </a:rPr>
              <a:t> </a:t>
            </a:r>
            <a:r>
              <a:rPr lang="en-US" altLang="zh-Hans" sz="2400" dirty="0">
                <a:latin typeface="Arial" charset="0"/>
              </a:rPr>
              <a:t>the</a:t>
            </a:r>
            <a:r>
              <a:rPr lang="fi" altLang="zh-Hans" sz="2400" dirty="0">
                <a:latin typeface="Arial" charset="0"/>
              </a:rPr>
              <a:t> </a:t>
            </a:r>
            <a:r>
              <a:rPr lang="en-US" altLang="zh-Hans" sz="2400" dirty="0">
                <a:latin typeface="Arial" charset="0"/>
              </a:rPr>
              <a:t>incli</a:t>
            </a:r>
            <a:r>
              <a:rPr lang="en-US" altLang="ja" sz="2400" dirty="0">
                <a:latin typeface="Arial" charset="0"/>
              </a:rPr>
              <a:t>n</a:t>
            </a:r>
            <a:r>
              <a:rPr lang="en-US" altLang="ko" sz="2400" dirty="0">
                <a:latin typeface="Arial" charset="0"/>
              </a:rPr>
              <a:t>e</a:t>
            </a:r>
            <a:r>
              <a:rPr lang="nl" altLang="ko" sz="2400" dirty="0">
                <a:latin typeface="Arial" charset="0"/>
              </a:rPr>
              <a:t> </a:t>
            </a:r>
            <a:r>
              <a:rPr lang="en-US" altLang="ko" sz="2400" dirty="0">
                <a:latin typeface="Arial" charset="0"/>
              </a:rPr>
              <a:t>frontwards</a:t>
            </a:r>
            <a:r>
              <a:rPr lang="th" altLang="ko" sz="2400" dirty="0">
                <a:latin typeface="Arial" charset="0"/>
              </a:rPr>
              <a:t>.</a:t>
            </a:r>
            <a:endParaRPr lang="tr" altLang="ko" sz="2400" dirty="0">
              <a:latin typeface="Arial" charset="0"/>
            </a:endParaRPr>
          </a:p>
          <a:p>
            <a:pPr marL="796925" indent="-515938">
              <a:spcBef>
                <a:spcPts val="1200"/>
              </a:spcBef>
              <a:buFontTx/>
              <a:buAutoNum type="alphaLcParenR"/>
              <a:tabLst>
                <a:tab pos="796925" algn="l"/>
              </a:tabLst>
              <a:defRPr/>
            </a:pPr>
            <a:endParaRPr lang="en-US" altLang="ko" sz="1400" dirty="0">
              <a:latin typeface="Arial" charset="0"/>
            </a:endParaRPr>
          </a:p>
          <a:p>
            <a:pPr marL="796925" indent="-515938">
              <a:spcBef>
                <a:spcPts val="600"/>
              </a:spcBef>
              <a:buFontTx/>
              <a:buAutoNum type="alphaLcParenR"/>
              <a:tabLst>
                <a:tab pos="796925" algn="l"/>
              </a:tabLst>
              <a:defRPr/>
            </a:pPr>
            <a:r>
              <a:rPr lang="en-US" sz="2400" dirty="0">
                <a:latin typeface="Arial" charset="0"/>
              </a:rPr>
              <a:t>Honk</a:t>
            </a:r>
            <a:r>
              <a:rPr lang="zh-Hans" altLang="en-US" sz="2400" dirty="0">
                <a:latin typeface="Arial" charset="0"/>
              </a:rPr>
              <a:t> </a:t>
            </a:r>
            <a:r>
              <a:rPr lang="en-US" altLang="zh-Hans" sz="2400" dirty="0">
                <a:latin typeface="Arial" charset="0"/>
              </a:rPr>
              <a:t>the</a:t>
            </a:r>
            <a:r>
              <a:rPr lang="el" altLang="zh-Hans" sz="2400" dirty="0">
                <a:latin typeface="Arial" charset="0"/>
              </a:rPr>
              <a:t> </a:t>
            </a:r>
            <a:r>
              <a:rPr lang="en-US" altLang="zh-Hans" sz="2400" dirty="0">
                <a:latin typeface="Arial" charset="0"/>
              </a:rPr>
              <a:t>horn</a:t>
            </a:r>
            <a:r>
              <a:rPr lang="he" altLang="zh-Hans" sz="2400" dirty="0">
                <a:latin typeface="Arial" charset="0"/>
              </a:rPr>
              <a:t>.</a:t>
            </a:r>
            <a:endParaRPr lang="hu" altLang="zh-Hans" sz="2400" dirty="0">
              <a:latin typeface="Arial" charset="0"/>
            </a:endParaRPr>
          </a:p>
          <a:p>
            <a:pPr marL="342900" indent="-342900">
              <a:buFontTx/>
              <a:buAutoNum type="alphaLcParenR"/>
              <a:defRPr/>
            </a:pPr>
            <a:endParaRPr lang="th" altLang="ko" dirty="0">
              <a:latin typeface="Arial" charset="0"/>
            </a:endParaRPr>
          </a:p>
        </p:txBody>
      </p:sp>
      <p:sp>
        <p:nvSpPr>
          <p:cNvPr id="70660" name="TextBox 3">
            <a:extLst>
              <a:ext uri="{FF2B5EF4-FFF2-40B4-BE49-F238E27FC236}">
                <a16:creationId xmlns:a16="http://schemas.microsoft.com/office/drawing/2014/main" id="{A2153A83-D5E7-D99B-80E0-EB7126A044FB}"/>
              </a:ext>
            </a:extLst>
          </p:cNvPr>
          <p:cNvSpPr txBox="1">
            <a:spLocks noChangeArrowheads="1"/>
          </p:cNvSpPr>
          <p:nvPr/>
        </p:nvSpPr>
        <p:spPr bwMode="auto">
          <a:xfrm>
            <a:off x="304800" y="76200"/>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a:solidFill>
                  <a:schemeClr val="tx2"/>
                </a:solidFill>
              </a:rPr>
              <a:t>Quiz</a:t>
            </a:r>
          </a:p>
        </p:txBody>
      </p:sp>
      <p:cxnSp>
        <p:nvCxnSpPr>
          <p:cNvPr id="5" name="Straight Connector 4">
            <a:extLst>
              <a:ext uri="{FF2B5EF4-FFF2-40B4-BE49-F238E27FC236}">
                <a16:creationId xmlns:a16="http://schemas.microsoft.com/office/drawing/2014/main" id="{278E637F-D975-E4C6-24AB-186E53BAAC63}"/>
              </a:ext>
            </a:extLst>
          </p:cNvPr>
          <p:cNvCxnSpPr/>
          <p:nvPr/>
        </p:nvCxnSpPr>
        <p:spPr>
          <a:xfrm>
            <a:off x="0" y="1219200"/>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822458-998D-286D-5DBC-66EB44B54F36}"/>
              </a:ext>
            </a:extLst>
          </p:cNvPr>
          <p:cNvSpPr/>
          <p:nvPr/>
        </p:nvSpPr>
        <p:spPr>
          <a:xfrm>
            <a:off x="609600" y="1752600"/>
            <a:ext cx="8001000" cy="4124325"/>
          </a:xfrm>
          <a:prstGeom prst="rect">
            <a:avLst/>
          </a:prstGeom>
        </p:spPr>
        <p:txBody>
          <a:bodyPr>
            <a:spAutoFit/>
          </a:bodyPr>
          <a:lstStyle/>
          <a:p>
            <a:pPr marL="796925" indent="-336550">
              <a:defRPr/>
            </a:pPr>
            <a:r>
              <a:rPr lang="en-US" sz="2400" dirty="0">
                <a:latin typeface="Arial" charset="0"/>
              </a:rPr>
              <a:t>3. 	If</a:t>
            </a:r>
            <a:r>
              <a:rPr lang="bg" sz="2400" dirty="0">
                <a:latin typeface="Arial" charset="0"/>
              </a:rPr>
              <a:t> </a:t>
            </a:r>
            <a:r>
              <a:rPr lang="en-US" sz="2400" dirty="0">
                <a:latin typeface="Arial" charset="0"/>
              </a:rPr>
              <a:t>y</a:t>
            </a:r>
            <a:r>
              <a:rPr lang="en-US" altLang="zh-Hans" sz="2400" dirty="0">
                <a:latin typeface="Arial" charset="0"/>
              </a:rPr>
              <a:t>ou</a:t>
            </a:r>
            <a:r>
              <a:rPr lang="da" altLang="zh-Hans" sz="2400" dirty="0">
                <a:latin typeface="Arial" charset="0"/>
              </a:rPr>
              <a:t> </a:t>
            </a:r>
            <a:r>
              <a:rPr lang="en-US" altLang="zh-Hans" sz="2400" dirty="0">
                <a:latin typeface="Arial" charset="0"/>
              </a:rPr>
              <a:t>are</a:t>
            </a:r>
            <a:r>
              <a:rPr lang="es" altLang="zh-Hans" sz="2400" dirty="0">
                <a:latin typeface="Arial" charset="0"/>
              </a:rPr>
              <a:t> </a:t>
            </a:r>
            <a:r>
              <a:rPr lang="en-US" altLang="zh-Hans" sz="2400" dirty="0">
                <a:latin typeface="Arial" charset="0"/>
              </a:rPr>
              <a:t>drivin</a:t>
            </a:r>
            <a:r>
              <a:rPr lang="en-US" altLang="ja" sz="2400" dirty="0">
                <a:latin typeface="Arial" charset="0"/>
              </a:rPr>
              <a:t>g</a:t>
            </a:r>
            <a:r>
              <a:rPr lang="ko" altLang="en-US" sz="2400" dirty="0">
                <a:latin typeface="Arial" charset="0"/>
              </a:rPr>
              <a:t> </a:t>
            </a:r>
            <a:r>
              <a:rPr lang="en-US" altLang="ko" sz="2400" dirty="0">
                <a:latin typeface="Arial" charset="0"/>
              </a:rPr>
              <a:t>a</a:t>
            </a:r>
            <a:r>
              <a:rPr lang="no" altLang="ko" sz="2400" dirty="0">
                <a:latin typeface="Arial" charset="0"/>
              </a:rPr>
              <a:t> </a:t>
            </a:r>
            <a:r>
              <a:rPr lang="en-US" altLang="ko" sz="2400" dirty="0">
                <a:latin typeface="Arial" charset="0"/>
              </a:rPr>
              <a:t>forklift</a:t>
            </a:r>
            <a:r>
              <a:rPr lang="sv" altLang="ko" sz="2400" dirty="0">
                <a:latin typeface="Arial" charset="0"/>
              </a:rPr>
              <a:t> </a:t>
            </a:r>
            <a:r>
              <a:rPr lang="en-US" altLang="ko" sz="2400" dirty="0">
                <a:latin typeface="Arial" charset="0"/>
              </a:rPr>
              <a:t>and</a:t>
            </a:r>
            <a:r>
              <a:rPr lang="id" altLang="ko" sz="2400" dirty="0">
                <a:latin typeface="Arial" charset="0"/>
              </a:rPr>
              <a:t> </a:t>
            </a:r>
            <a:r>
              <a:rPr lang="en-US" altLang="ko" sz="2400" dirty="0">
                <a:latin typeface="Arial" charset="0"/>
              </a:rPr>
              <a:t>it</a:t>
            </a:r>
            <a:r>
              <a:rPr lang="sl" altLang="ko" sz="2400" dirty="0">
                <a:latin typeface="Arial" charset="0"/>
              </a:rPr>
              <a:t> </a:t>
            </a:r>
            <a:r>
              <a:rPr lang="en-US" altLang="ko" sz="2400" dirty="0">
                <a:latin typeface="Arial" charset="0"/>
              </a:rPr>
              <a:t>hits</a:t>
            </a:r>
            <a:r>
              <a:rPr lang="fa" altLang="ko" sz="2400" dirty="0">
                <a:latin typeface="Arial" charset="0"/>
              </a:rPr>
              <a:t> </a:t>
            </a:r>
            <a:r>
              <a:rPr lang="en-US" altLang="ko" sz="2400" dirty="0">
                <a:latin typeface="Arial" charset="0"/>
              </a:rPr>
              <a:t>a</a:t>
            </a:r>
            <a:r>
              <a:rPr lang="hy" altLang="ko" sz="2400" dirty="0">
                <a:latin typeface="Arial" charset="0"/>
              </a:rPr>
              <a:t> </a:t>
            </a:r>
            <a:r>
              <a:rPr lang="en-US" altLang="ko" sz="2400" dirty="0">
                <a:latin typeface="Arial" charset="0"/>
              </a:rPr>
              <a:t>hole</a:t>
            </a:r>
            <a:r>
              <a:rPr lang="st" altLang="ko" sz="2400" dirty="0">
                <a:latin typeface="Arial" charset="0"/>
              </a:rPr>
              <a:t> </a:t>
            </a:r>
            <a:r>
              <a:rPr lang="en-US" altLang="ko" sz="2400" dirty="0">
                <a:latin typeface="Arial" charset="0"/>
              </a:rPr>
              <a:t>and</a:t>
            </a:r>
            <a:r>
              <a:rPr lang="xh" altLang="ko" sz="2400" dirty="0">
                <a:latin typeface="Arial" charset="0"/>
              </a:rPr>
              <a:t> 	s</a:t>
            </a:r>
            <a:r>
              <a:rPr lang="en-US" altLang="ko" sz="2400" dirty="0">
                <a:latin typeface="Arial" charset="0"/>
              </a:rPr>
              <a:t>tarts</a:t>
            </a:r>
            <a:r>
              <a:rPr lang="se" altLang="ko" sz="2400" dirty="0">
                <a:latin typeface="Arial" charset="0"/>
              </a:rPr>
              <a:t> </a:t>
            </a:r>
            <a:r>
              <a:rPr lang="en-US" altLang="ko" sz="2400" dirty="0">
                <a:latin typeface="Arial" charset="0"/>
              </a:rPr>
              <a:t>to</a:t>
            </a:r>
            <a:r>
              <a:rPr lang="ms" altLang="ko" sz="2400" dirty="0">
                <a:latin typeface="Arial" charset="0"/>
              </a:rPr>
              <a:t> </a:t>
            </a:r>
            <a:r>
              <a:rPr lang="en-US" altLang="ko" sz="2400" dirty="0">
                <a:latin typeface="Arial" charset="0"/>
              </a:rPr>
              <a:t>turnover</a:t>
            </a:r>
            <a:r>
              <a:rPr lang="gu" altLang="ko" sz="2400" dirty="0">
                <a:latin typeface="Arial" charset="0"/>
              </a:rPr>
              <a:t>,</a:t>
            </a:r>
            <a:r>
              <a:rPr lang="or" altLang="ko" sz="2400" dirty="0">
                <a:latin typeface="Arial" charset="0"/>
              </a:rPr>
              <a:t> </a:t>
            </a:r>
            <a:r>
              <a:rPr lang="en-US" altLang="ko" sz="2400" dirty="0">
                <a:latin typeface="Arial" charset="0"/>
              </a:rPr>
              <a:t>you</a:t>
            </a:r>
            <a:r>
              <a:rPr lang="ml" altLang="ko" sz="2400" dirty="0">
                <a:latin typeface="Arial" charset="0"/>
              </a:rPr>
              <a:t> </a:t>
            </a:r>
            <a:r>
              <a:rPr lang="en-US" altLang="ko" sz="2400" dirty="0">
                <a:latin typeface="Arial" charset="0"/>
              </a:rPr>
              <a:t>should</a:t>
            </a:r>
            <a:r>
              <a:rPr lang="km" altLang="ko" sz="2400" dirty="0">
                <a:latin typeface="Arial" charset="0"/>
              </a:rPr>
              <a:t>:</a:t>
            </a:r>
            <a:endParaRPr lang="en-US" altLang="ko" sz="2400" dirty="0">
              <a:latin typeface="Arial" charset="0"/>
            </a:endParaRPr>
          </a:p>
          <a:p>
            <a:pPr>
              <a:defRPr/>
            </a:pPr>
            <a:endParaRPr lang="en-US" altLang="ko" sz="2400" dirty="0">
              <a:latin typeface="Arial" charset="0"/>
            </a:endParaRPr>
          </a:p>
          <a:p>
            <a:pPr marL="1539875" indent="-508000">
              <a:spcBef>
                <a:spcPts val="600"/>
              </a:spcBef>
              <a:buFont typeface="+mj-lt"/>
              <a:buAutoNum type="alphaLcParenR"/>
              <a:defRPr/>
            </a:pPr>
            <a:r>
              <a:rPr lang="en-US" sz="2400" dirty="0">
                <a:latin typeface="Arial" charset="0"/>
              </a:rPr>
              <a:t>Jump</a:t>
            </a:r>
            <a:r>
              <a:rPr lang="zh-Hans" altLang="en-US" sz="2400" dirty="0">
                <a:latin typeface="Arial" charset="0"/>
              </a:rPr>
              <a:t> </a:t>
            </a:r>
            <a:r>
              <a:rPr lang="en-US" altLang="zh-Hans" sz="2400" dirty="0">
                <a:latin typeface="Arial" charset="0"/>
              </a:rPr>
              <a:t>out</a:t>
            </a:r>
            <a:r>
              <a:rPr lang="el" altLang="zh-Hans" sz="2400" dirty="0">
                <a:latin typeface="Arial" charset="0"/>
              </a:rPr>
              <a:t> </a:t>
            </a:r>
            <a:r>
              <a:rPr lang="en-US" altLang="zh-Hans" sz="2400" dirty="0">
                <a:latin typeface="Arial" charset="0"/>
              </a:rPr>
              <a:t>away</a:t>
            </a:r>
            <a:r>
              <a:rPr lang="he" altLang="zh-Hans" sz="2400" dirty="0">
                <a:latin typeface="Arial" charset="0"/>
              </a:rPr>
              <a:t> </a:t>
            </a:r>
            <a:r>
              <a:rPr lang="en-US" altLang="zh-Hans" sz="2400" dirty="0">
                <a:latin typeface="Arial" charset="0"/>
              </a:rPr>
              <a:t>fro</a:t>
            </a:r>
            <a:r>
              <a:rPr lang="en-US" altLang="ja" sz="2400" dirty="0">
                <a:latin typeface="Arial" charset="0"/>
              </a:rPr>
              <a:t>m</a:t>
            </a:r>
            <a:r>
              <a:rPr lang="ko" altLang="en-US" sz="2400" dirty="0">
                <a:latin typeface="Arial" charset="0"/>
              </a:rPr>
              <a:t> </a:t>
            </a:r>
            <a:r>
              <a:rPr lang="en-US" altLang="ko" sz="2400" dirty="0">
                <a:latin typeface="Arial" charset="0"/>
              </a:rPr>
              <a:t>the</a:t>
            </a:r>
            <a:r>
              <a:rPr lang="pt" altLang="ko" sz="2400" dirty="0">
                <a:latin typeface="Arial" charset="0"/>
              </a:rPr>
              <a:t> </a:t>
            </a:r>
            <a:r>
              <a:rPr lang="en-US" altLang="ko" sz="2400" dirty="0">
                <a:latin typeface="Arial" charset="0"/>
              </a:rPr>
              <a:t>direction</a:t>
            </a:r>
            <a:r>
              <a:rPr lang="ur" altLang="ko" sz="2400" dirty="0">
                <a:latin typeface="Arial" charset="0"/>
              </a:rPr>
              <a:t> </a:t>
            </a:r>
            <a:r>
              <a:rPr lang="en-US" altLang="ko" sz="2400" dirty="0">
                <a:latin typeface="Arial" charset="0"/>
              </a:rPr>
              <a:t>it</a:t>
            </a:r>
            <a:r>
              <a:rPr lang="be" altLang="ko" sz="2400" dirty="0">
                <a:latin typeface="Arial" charset="0"/>
              </a:rPr>
              <a:t>'</a:t>
            </a:r>
            <a:r>
              <a:rPr lang="en-US" altLang="ko" sz="2400" dirty="0">
                <a:latin typeface="Arial" charset="0"/>
              </a:rPr>
              <a:t>s</a:t>
            </a:r>
            <a:r>
              <a:rPr lang="et" altLang="ko" sz="2400" dirty="0">
                <a:latin typeface="Arial" charset="0"/>
              </a:rPr>
              <a:t> </a:t>
            </a:r>
            <a:r>
              <a:rPr lang="en-US" altLang="ko" sz="2400" dirty="0">
                <a:latin typeface="Arial" charset="0"/>
              </a:rPr>
              <a:t>falling</a:t>
            </a:r>
            <a:r>
              <a:rPr lang="eu" altLang="ko" sz="2400" dirty="0">
                <a:latin typeface="Arial" charset="0"/>
              </a:rPr>
              <a:t>.</a:t>
            </a:r>
            <a:endParaRPr lang="en-US" altLang="ko" sz="2400" dirty="0">
              <a:latin typeface="Arial" charset="0"/>
            </a:endParaRPr>
          </a:p>
          <a:p>
            <a:pPr marL="1539875" indent="-508000">
              <a:spcBef>
                <a:spcPts val="2400"/>
              </a:spcBef>
              <a:buFont typeface="+mj-lt"/>
              <a:buAutoNum type="alphaLcParenR"/>
              <a:defRPr/>
            </a:pPr>
            <a:r>
              <a:rPr lang="en-US" sz="2400" dirty="0">
                <a:latin typeface="Arial" charset="0"/>
              </a:rPr>
              <a:t>Quic</a:t>
            </a:r>
            <a:r>
              <a:rPr lang="en-US" altLang="zh-Hans" sz="2400" dirty="0">
                <a:latin typeface="Arial" charset="0"/>
              </a:rPr>
              <a:t>kly</a:t>
            </a:r>
            <a:r>
              <a:rPr lang="de" altLang="zh-Hans" sz="2400" dirty="0">
                <a:latin typeface="Arial" charset="0"/>
              </a:rPr>
              <a:t> </a:t>
            </a:r>
            <a:r>
              <a:rPr lang="en-US" altLang="zh-Hans" sz="2400" dirty="0">
                <a:latin typeface="Arial" charset="0"/>
              </a:rPr>
              <a:t>turn</a:t>
            </a:r>
            <a:r>
              <a:rPr lang="fr" altLang="zh-Hans" sz="2400" dirty="0">
                <a:latin typeface="Arial" charset="0"/>
              </a:rPr>
              <a:t> </a:t>
            </a:r>
            <a:r>
              <a:rPr lang="en-US" altLang="zh-Hans" sz="2400" dirty="0">
                <a:latin typeface="Arial" charset="0"/>
              </a:rPr>
              <a:t>off</a:t>
            </a:r>
            <a:r>
              <a:rPr lang="it" altLang="zh-Hans" sz="2400" dirty="0">
                <a:latin typeface="Arial" charset="0"/>
              </a:rPr>
              <a:t> </a:t>
            </a:r>
            <a:r>
              <a:rPr lang="en-US" altLang="ja" sz="2400" dirty="0">
                <a:latin typeface="Arial" charset="0"/>
              </a:rPr>
              <a:t>t</a:t>
            </a:r>
            <a:r>
              <a:rPr lang="en-US" altLang="ko" sz="2400" dirty="0">
                <a:latin typeface="Arial" charset="0"/>
              </a:rPr>
              <a:t>he</a:t>
            </a:r>
            <a:r>
              <a:rPr lang="no" altLang="ko" sz="2400" dirty="0">
                <a:latin typeface="Arial" charset="0"/>
              </a:rPr>
              <a:t> </a:t>
            </a:r>
            <a:r>
              <a:rPr lang="en-US" altLang="ko" sz="2400" dirty="0">
                <a:latin typeface="Arial" charset="0"/>
              </a:rPr>
              <a:t>engine</a:t>
            </a:r>
            <a:r>
              <a:rPr lang="sk" altLang="ko" sz="2400" dirty="0">
                <a:latin typeface="Arial" charset="0"/>
              </a:rPr>
              <a:t>.</a:t>
            </a:r>
            <a:endParaRPr lang="en-US" altLang="ko" sz="2400" dirty="0">
              <a:latin typeface="Arial" charset="0"/>
            </a:endParaRPr>
          </a:p>
          <a:p>
            <a:pPr marL="1539875" indent="-508000">
              <a:spcBef>
                <a:spcPts val="2400"/>
              </a:spcBef>
              <a:buFont typeface="+mj-lt"/>
              <a:buAutoNum type="alphaLcParenR"/>
              <a:defRPr/>
            </a:pPr>
            <a:r>
              <a:rPr lang="en-US" sz="2400" dirty="0">
                <a:latin typeface="Arial" charset="0"/>
              </a:rPr>
              <a:t>Pull</a:t>
            </a:r>
            <a:r>
              <a:rPr lang="zh-Hans" altLang="en-US" sz="2400" dirty="0">
                <a:latin typeface="Arial" charset="0"/>
              </a:rPr>
              <a:t> </a:t>
            </a:r>
            <a:r>
              <a:rPr lang="en-US" altLang="zh-Hans" sz="2400" dirty="0">
                <a:latin typeface="Arial" charset="0"/>
              </a:rPr>
              <a:t>your</a:t>
            </a:r>
            <a:r>
              <a:rPr lang="en" altLang="zh-Hans" sz="2400" dirty="0">
                <a:latin typeface="Arial" charset="0"/>
              </a:rPr>
              <a:t> </a:t>
            </a:r>
            <a:r>
              <a:rPr lang="en-US" altLang="zh-Hans" sz="2400" dirty="0">
                <a:latin typeface="Arial" charset="0"/>
              </a:rPr>
              <a:t>arms</a:t>
            </a:r>
            <a:r>
              <a:rPr lang="hu" altLang="zh-Hans" sz="2400" dirty="0">
                <a:latin typeface="Arial" charset="0"/>
              </a:rPr>
              <a:t> </a:t>
            </a:r>
            <a:r>
              <a:rPr lang="en-US" altLang="zh-Hans" sz="2400" dirty="0">
                <a:latin typeface="Arial" charset="0"/>
              </a:rPr>
              <a:t>in</a:t>
            </a:r>
            <a:r>
              <a:rPr lang="ja" altLang="en-US" sz="2400" dirty="0">
                <a:latin typeface="Arial" charset="0"/>
              </a:rPr>
              <a:t> </a:t>
            </a:r>
            <a:r>
              <a:rPr lang="en-US" altLang="ko" sz="2400" dirty="0">
                <a:latin typeface="Arial" charset="0"/>
              </a:rPr>
              <a:t>and</a:t>
            </a:r>
            <a:r>
              <a:rPr lang="pl" altLang="ko" sz="2400" dirty="0">
                <a:latin typeface="Arial" charset="0"/>
              </a:rPr>
              <a:t> </a:t>
            </a:r>
            <a:r>
              <a:rPr lang="en-US" altLang="ko" sz="2400" dirty="0">
                <a:latin typeface="Arial" charset="0"/>
              </a:rPr>
              <a:t>hold</a:t>
            </a:r>
            <a:r>
              <a:rPr lang="hr" altLang="ko" sz="2400" dirty="0">
                <a:latin typeface="Arial" charset="0"/>
              </a:rPr>
              <a:t> </a:t>
            </a:r>
            <a:r>
              <a:rPr lang="en-US" altLang="ko" sz="2400" dirty="0">
                <a:latin typeface="Arial" charset="0"/>
              </a:rPr>
              <a:t>on</a:t>
            </a:r>
            <a:r>
              <a:rPr lang="sv" altLang="ko" sz="2400" dirty="0">
                <a:latin typeface="Arial" charset="0"/>
              </a:rPr>
              <a:t>.</a:t>
            </a:r>
            <a:endParaRPr lang="en-US" altLang="ko" sz="2400" dirty="0">
              <a:latin typeface="Arial" charset="0"/>
            </a:endParaRPr>
          </a:p>
          <a:p>
            <a:pPr marL="1539875" indent="-508000">
              <a:spcBef>
                <a:spcPts val="2400"/>
              </a:spcBef>
              <a:buFont typeface="+mj-lt"/>
              <a:buAutoNum type="alphaLcParenR"/>
              <a:defRPr/>
            </a:pPr>
            <a:r>
              <a:rPr lang="en-US" sz="2400" dirty="0">
                <a:latin typeface="Arial" charset="0"/>
              </a:rPr>
              <a:t>Cran</a:t>
            </a:r>
            <a:r>
              <a:rPr lang="en-US" altLang="zh-Hans" sz="2400" dirty="0">
                <a:latin typeface="Arial" charset="0"/>
              </a:rPr>
              <a:t>k</a:t>
            </a:r>
            <a:r>
              <a:rPr lang="cs" altLang="zh-Hans" sz="2400" dirty="0">
                <a:latin typeface="Arial" charset="0"/>
              </a:rPr>
              <a:t> </a:t>
            </a:r>
            <a:r>
              <a:rPr lang="en-US" altLang="zh-Hans" sz="2400" dirty="0">
                <a:latin typeface="Arial" charset="0"/>
              </a:rPr>
              <a:t>the</a:t>
            </a:r>
            <a:r>
              <a:rPr lang="en" altLang="zh-Hans" sz="2400" dirty="0">
                <a:latin typeface="Arial" charset="0"/>
              </a:rPr>
              <a:t> </a:t>
            </a:r>
            <a:r>
              <a:rPr lang="en-US" altLang="zh-Hans" sz="2400" dirty="0">
                <a:latin typeface="Arial" charset="0"/>
              </a:rPr>
              <a:t>wheels</a:t>
            </a:r>
            <a:r>
              <a:rPr lang="it" altLang="zh-Hans" sz="2400" dirty="0">
                <a:latin typeface="Arial" charset="0"/>
              </a:rPr>
              <a:t> </a:t>
            </a:r>
            <a:r>
              <a:rPr lang="en-US" altLang="ja" sz="2400" dirty="0">
                <a:latin typeface="Arial" charset="0"/>
              </a:rPr>
              <a:t>t</a:t>
            </a:r>
            <a:r>
              <a:rPr lang="en-US" altLang="ko" sz="2400" dirty="0">
                <a:latin typeface="Arial" charset="0"/>
              </a:rPr>
              <a:t>he</a:t>
            </a:r>
            <a:r>
              <a:rPr lang="no" altLang="ko" sz="2400" dirty="0">
                <a:latin typeface="Arial" charset="0"/>
              </a:rPr>
              <a:t> </a:t>
            </a:r>
            <a:r>
              <a:rPr lang="en-US" altLang="ko" sz="2400" dirty="0">
                <a:latin typeface="Arial" charset="0"/>
              </a:rPr>
              <a:t>opposite</a:t>
            </a:r>
            <a:r>
              <a:rPr lang="sv" altLang="ko" sz="2400" dirty="0">
                <a:latin typeface="Arial" charset="0"/>
              </a:rPr>
              <a:t> </a:t>
            </a:r>
            <a:r>
              <a:rPr lang="en-US" altLang="ko" sz="2400" dirty="0">
                <a:latin typeface="Arial" charset="0"/>
              </a:rPr>
              <a:t>way</a:t>
            </a:r>
            <a:r>
              <a:rPr lang="id" altLang="ko" sz="2400" dirty="0">
                <a:latin typeface="Arial" charset="0"/>
              </a:rPr>
              <a:t> </a:t>
            </a:r>
            <a:r>
              <a:rPr lang="en-US" altLang="ko" sz="2400" dirty="0">
                <a:latin typeface="Arial" charset="0"/>
              </a:rPr>
              <a:t>it</a:t>
            </a:r>
            <a:r>
              <a:rPr lang="sl" altLang="ko" sz="2400" dirty="0">
                <a:latin typeface="Arial" charset="0"/>
              </a:rPr>
              <a:t>'</a:t>
            </a:r>
            <a:r>
              <a:rPr lang="en-US" altLang="ko" sz="2400" dirty="0">
                <a:latin typeface="Arial" charset="0"/>
              </a:rPr>
              <a:t>s</a:t>
            </a:r>
            <a:r>
              <a:rPr lang="lv" altLang="ko" sz="2400" dirty="0">
                <a:latin typeface="Arial" charset="0"/>
              </a:rPr>
              <a:t> </a:t>
            </a:r>
            <a:r>
              <a:rPr lang="en-US" altLang="ko" sz="2400" dirty="0">
                <a:latin typeface="Arial" charset="0"/>
              </a:rPr>
              <a:t>falling</a:t>
            </a:r>
            <a:r>
              <a:rPr lang="hsb" altLang="ko" sz="2400" dirty="0">
                <a:latin typeface="Arial" charset="0"/>
              </a:rPr>
              <a:t>.</a:t>
            </a:r>
            <a:endParaRPr lang="mk" altLang="ko" sz="2400" dirty="0">
              <a:latin typeface="Arial" charset="0"/>
            </a:endParaRPr>
          </a:p>
          <a:p>
            <a:pPr marL="1539875" indent="-508000">
              <a:defRPr/>
            </a:pPr>
            <a:endParaRPr lang="lo" altLang="ko" sz="2400" dirty="0">
              <a:latin typeface="Arial" charset="0"/>
            </a:endParaRPr>
          </a:p>
        </p:txBody>
      </p:sp>
      <p:grpSp>
        <p:nvGrpSpPr>
          <p:cNvPr id="71683" name="Group 4">
            <a:extLst>
              <a:ext uri="{FF2B5EF4-FFF2-40B4-BE49-F238E27FC236}">
                <a16:creationId xmlns:a16="http://schemas.microsoft.com/office/drawing/2014/main" id="{EFE6A1D1-D2C6-F9BB-816C-1588255EEC8D}"/>
              </a:ext>
            </a:extLst>
          </p:cNvPr>
          <p:cNvGrpSpPr>
            <a:grpSpLocks/>
          </p:cNvGrpSpPr>
          <p:nvPr/>
        </p:nvGrpSpPr>
        <p:grpSpPr bwMode="auto">
          <a:xfrm>
            <a:off x="0" y="76200"/>
            <a:ext cx="9144000" cy="1143000"/>
            <a:chOff x="0" y="76200"/>
            <a:chExt cx="9144000" cy="1143000"/>
          </a:xfrm>
        </p:grpSpPr>
        <p:sp>
          <p:nvSpPr>
            <p:cNvPr id="71684" name="TextBox 2">
              <a:extLst>
                <a:ext uri="{FF2B5EF4-FFF2-40B4-BE49-F238E27FC236}">
                  <a16:creationId xmlns:a16="http://schemas.microsoft.com/office/drawing/2014/main" id="{70266A17-50E4-923B-A57D-A5AC1161AF25}"/>
                </a:ext>
              </a:extLst>
            </p:cNvPr>
            <p:cNvSpPr txBox="1">
              <a:spLocks noChangeArrowheads="1"/>
            </p:cNvSpPr>
            <p:nvPr/>
          </p:nvSpPr>
          <p:spPr bwMode="auto">
            <a:xfrm>
              <a:off x="304800" y="76200"/>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a:solidFill>
                    <a:schemeClr val="tx2"/>
                  </a:solidFill>
                </a:rPr>
                <a:t>Quiz</a:t>
              </a:r>
            </a:p>
          </p:txBody>
        </p:sp>
        <p:cxnSp>
          <p:nvCxnSpPr>
            <p:cNvPr id="4" name="Straight Connector 3">
              <a:extLst>
                <a:ext uri="{FF2B5EF4-FFF2-40B4-BE49-F238E27FC236}">
                  <a16:creationId xmlns:a16="http://schemas.microsoft.com/office/drawing/2014/main" id="{03F4E9F6-6B2B-CD96-D01A-D0FD251705BB}"/>
                </a:ext>
              </a:extLst>
            </p:cNvPr>
            <p:cNvCxnSpPr/>
            <p:nvPr/>
          </p:nvCxnSpPr>
          <p:spPr>
            <a:xfrm>
              <a:off x="0" y="1219200"/>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1">
            <a:extLst>
              <a:ext uri="{FF2B5EF4-FFF2-40B4-BE49-F238E27FC236}">
                <a16:creationId xmlns:a16="http://schemas.microsoft.com/office/drawing/2014/main" id="{16179C44-2BC0-4699-BB3F-B75F65D6B38F}"/>
              </a:ext>
            </a:extLst>
          </p:cNvPr>
          <p:cNvSpPr>
            <a:spLocks noChangeArrowheads="1"/>
          </p:cNvSpPr>
          <p:nvPr/>
        </p:nvSpPr>
        <p:spPr bwMode="auto">
          <a:xfrm>
            <a:off x="1066800" y="1752600"/>
            <a:ext cx="71628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0375" algn="l"/>
              </a:tabLst>
              <a:defRPr>
                <a:solidFill>
                  <a:schemeClr val="tx1"/>
                </a:solidFill>
                <a:latin typeface="Arial" panose="020B0604020202020204" pitchFamily="34" charset="0"/>
              </a:defRPr>
            </a:lvl1pPr>
            <a:lvl2pPr marL="1031875" indent="-571500" eaLnBrk="0" hangingPunct="0">
              <a:tabLst>
                <a:tab pos="460375" algn="l"/>
              </a:tabLst>
              <a:defRPr>
                <a:solidFill>
                  <a:schemeClr val="tx1"/>
                </a:solidFill>
                <a:latin typeface="Arial" panose="020B0604020202020204" pitchFamily="34" charset="0"/>
              </a:defRPr>
            </a:lvl2pPr>
            <a:lvl3pPr marL="1143000" indent="-228600" eaLnBrk="0" hangingPunct="0">
              <a:tabLst>
                <a:tab pos="460375" algn="l"/>
              </a:tabLst>
              <a:defRPr>
                <a:solidFill>
                  <a:schemeClr val="tx1"/>
                </a:solidFill>
                <a:latin typeface="Arial" panose="020B0604020202020204" pitchFamily="34" charset="0"/>
              </a:defRPr>
            </a:lvl3pPr>
            <a:lvl4pPr marL="1600200" indent="-228600" eaLnBrk="0" hangingPunct="0">
              <a:tabLst>
                <a:tab pos="460375" algn="l"/>
              </a:tabLst>
              <a:defRPr>
                <a:solidFill>
                  <a:schemeClr val="tx1"/>
                </a:solidFill>
                <a:latin typeface="Arial" panose="020B0604020202020204" pitchFamily="34" charset="0"/>
              </a:defRPr>
            </a:lvl4pPr>
            <a:lvl5pPr marL="2057400" indent="-228600" eaLnBrk="0" hangingPunct="0">
              <a:tabLst>
                <a:tab pos="4603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603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603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603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60375" algn="l"/>
              </a:tabLst>
              <a:defRPr>
                <a:solidFill>
                  <a:schemeClr val="tx1"/>
                </a:solidFill>
                <a:latin typeface="Arial" panose="020B0604020202020204" pitchFamily="34" charset="0"/>
              </a:defRPr>
            </a:lvl9pPr>
          </a:lstStyle>
          <a:p>
            <a:pPr eaLnBrk="1" hangingPunct="1"/>
            <a:r>
              <a:rPr lang="en-US" altLang="en-US" sz="2400"/>
              <a:t>4.	If y</a:t>
            </a:r>
            <a:r>
              <a:rPr lang="en-US" altLang="en-US" sz="2400">
                <a:ea typeface="新細明體" panose="02020500000000000000" pitchFamily="18" charset="-120"/>
                <a:cs typeface="Arial" panose="020B0604020202020204" pitchFamily="34" charset="0"/>
              </a:rPr>
              <a:t>ou see a larg</a:t>
            </a:r>
            <a:r>
              <a:rPr lang="en-US" altLang="en-US" sz="2400">
                <a:ea typeface="ＭＳ Ｐゴシック" panose="020B0600070205080204" pitchFamily="34" charset="-128"/>
                <a:cs typeface="Arial" panose="020B0604020202020204" pitchFamily="34" charset="0"/>
              </a:rPr>
              <a:t>e</a:t>
            </a:r>
            <a:r>
              <a:rPr lang="en-US" altLang="en-US" sz="2400">
                <a:ea typeface="굴림" panose="020B0600000101010101" pitchFamily="34" charset="-127"/>
                <a:cs typeface="Arial" panose="020B0604020202020204" pitchFamily="34" charset="0"/>
              </a:rPr>
              <a:t> puddle</a:t>
            </a:r>
            <a:r>
              <a:rPr lang="en-US" altLang="en-US" sz="2400">
                <a:cs typeface="Arial" panose="020B0604020202020204" pitchFamily="34" charset="0"/>
              </a:rPr>
              <a:t> </a:t>
            </a:r>
            <a:r>
              <a:rPr lang="en-US" altLang="en-US" sz="2400">
                <a:ea typeface="굴림" panose="020B0600000101010101" pitchFamily="34" charset="-127"/>
              </a:rPr>
              <a:t>of</a:t>
            </a:r>
            <a:r>
              <a:rPr lang="en-US" altLang="en-US" sz="2400">
                <a:cs typeface="Arial" panose="020B0604020202020204" pitchFamily="34" charset="0"/>
              </a:rPr>
              <a:t> </a:t>
            </a:r>
            <a:r>
              <a:rPr lang="en-US" altLang="en-US" sz="2400">
                <a:ea typeface="굴림" panose="020B0600000101010101" pitchFamily="34" charset="-127"/>
              </a:rPr>
              <a:t>hydraulic fluid</a:t>
            </a:r>
            <a:r>
              <a:rPr lang="en-US" altLang="en-US" sz="2400">
                <a:cs typeface="Arial" panose="020B0604020202020204" pitchFamily="34" charset="0"/>
              </a:rPr>
              <a:t> </a:t>
            </a:r>
            <a:r>
              <a:rPr lang="en-US" altLang="en-US" sz="2400">
                <a:ea typeface="굴림" panose="020B0600000101010101" pitchFamily="34" charset="-127"/>
              </a:rPr>
              <a:t>under 	the forklift</a:t>
            </a:r>
            <a:r>
              <a:rPr lang="en-US" altLang="en-US" sz="2400">
                <a:cs typeface="Arial" panose="020B0604020202020204" pitchFamily="34" charset="0"/>
              </a:rPr>
              <a:t>, </a:t>
            </a:r>
            <a:r>
              <a:rPr lang="en-US" altLang="en-US" sz="2400">
                <a:ea typeface="굴림" panose="020B0600000101010101" pitchFamily="34" charset="-127"/>
              </a:rPr>
              <a:t>the</a:t>
            </a:r>
            <a:r>
              <a:rPr lang="en-US" altLang="en-US" sz="2400">
                <a:cs typeface="Arial" panose="020B0604020202020204" pitchFamily="34" charset="0"/>
              </a:rPr>
              <a:t> </a:t>
            </a:r>
            <a:r>
              <a:rPr lang="en-US" altLang="en-US" sz="2400">
                <a:ea typeface="굴림" panose="020B0600000101010101" pitchFamily="34" charset="-127"/>
              </a:rPr>
              <a:t>first</a:t>
            </a:r>
            <a:r>
              <a:rPr lang="en-US" altLang="en-US" sz="2400">
                <a:cs typeface="Arial" panose="020B0604020202020204" pitchFamily="34" charset="0"/>
              </a:rPr>
              <a:t> </a:t>
            </a:r>
            <a:r>
              <a:rPr lang="en-US" altLang="en-US" sz="2400">
                <a:ea typeface="굴림" panose="020B0600000101010101" pitchFamily="34" charset="-127"/>
              </a:rPr>
              <a:t>thing</a:t>
            </a:r>
            <a:r>
              <a:rPr lang="en-US" altLang="en-US" sz="2400">
                <a:cs typeface="Arial" panose="020B0604020202020204" pitchFamily="34" charset="0"/>
              </a:rPr>
              <a:t> </a:t>
            </a:r>
            <a:r>
              <a:rPr lang="en-US" altLang="en-US" sz="2400">
                <a:ea typeface="굴림" panose="020B0600000101010101" pitchFamily="34" charset="-127"/>
              </a:rPr>
              <a:t>you</a:t>
            </a:r>
            <a:r>
              <a:rPr lang="en-US" altLang="en-US" sz="2400">
                <a:cs typeface="Arial" panose="020B0604020202020204" pitchFamily="34" charset="0"/>
              </a:rPr>
              <a:t> </a:t>
            </a:r>
            <a:r>
              <a:rPr lang="en-US" altLang="en-US" sz="2400">
                <a:ea typeface="굴림" panose="020B0600000101010101" pitchFamily="34" charset="-127"/>
              </a:rPr>
              <a:t>should</a:t>
            </a:r>
            <a:r>
              <a:rPr lang="en-US" altLang="en-US" sz="2400">
                <a:cs typeface="Arial" panose="020B0604020202020204" pitchFamily="34" charset="0"/>
              </a:rPr>
              <a:t> </a:t>
            </a:r>
            <a:r>
              <a:rPr lang="en-US" altLang="en-US" sz="2400">
                <a:ea typeface="굴림" panose="020B0600000101010101" pitchFamily="34" charset="-127"/>
              </a:rPr>
              <a:t>do is:</a:t>
            </a:r>
          </a:p>
          <a:p>
            <a:pPr lvl="1" eaLnBrk="1" hangingPunct="1">
              <a:spcBef>
                <a:spcPts val="2400"/>
              </a:spcBef>
              <a:buFont typeface="Arial" panose="020B0604020202020204" pitchFamily="34" charset="0"/>
              <a:buAutoNum type="alphaLcParenR"/>
            </a:pPr>
            <a:r>
              <a:rPr lang="en-US" altLang="en-US" sz="2400"/>
              <a:t>Use </a:t>
            </a:r>
            <a:r>
              <a:rPr lang="en-US" altLang="en-US" sz="2400">
                <a:ea typeface="新細明體" panose="02020500000000000000" pitchFamily="18" charset="-120"/>
              </a:rPr>
              <a:t>it to finish </a:t>
            </a:r>
            <a:r>
              <a:rPr lang="en-US" altLang="en-US" sz="2400">
                <a:ea typeface="ＭＳ Ｐゴシック" panose="020B0600070205080204" pitchFamily="34" charset="-128"/>
              </a:rPr>
              <a:t>y</a:t>
            </a:r>
            <a:r>
              <a:rPr lang="en-US" altLang="en-US" sz="2400">
                <a:ea typeface="굴림" panose="020B0600000101010101" pitchFamily="34" charset="-127"/>
              </a:rPr>
              <a:t>our</a:t>
            </a:r>
            <a:r>
              <a:rPr lang="en-US" altLang="en-US" sz="2400">
                <a:cs typeface="Arial" panose="020B0604020202020204" pitchFamily="34" charset="0"/>
              </a:rPr>
              <a:t> </a:t>
            </a:r>
            <a:r>
              <a:rPr lang="en-US" altLang="en-US" sz="2400">
                <a:ea typeface="굴림" panose="020B0600000101010101" pitchFamily="34" charset="-127"/>
              </a:rPr>
              <a:t>task</a:t>
            </a:r>
            <a:r>
              <a:rPr lang="en-US" altLang="en-US" sz="2400">
                <a:cs typeface="Arial" panose="020B0604020202020204" pitchFamily="34" charset="0"/>
              </a:rPr>
              <a:t> </a:t>
            </a:r>
            <a:r>
              <a:rPr lang="en-US" altLang="en-US" sz="2400">
                <a:ea typeface="굴림" panose="020B0600000101010101" pitchFamily="34" charset="-127"/>
              </a:rPr>
              <a:t>and</a:t>
            </a:r>
            <a:r>
              <a:rPr lang="en-US" altLang="en-US" sz="2400">
                <a:cs typeface="Arial" panose="020B0604020202020204" pitchFamily="34" charset="0"/>
              </a:rPr>
              <a:t> </a:t>
            </a:r>
            <a:r>
              <a:rPr lang="en-US" altLang="en-US" sz="2400">
                <a:ea typeface="굴림" panose="020B0600000101010101" pitchFamily="34" charset="-127"/>
              </a:rPr>
              <a:t>then</a:t>
            </a:r>
            <a:r>
              <a:rPr lang="en-US" altLang="en-US" sz="2400">
                <a:cs typeface="Arial" panose="020B0604020202020204" pitchFamily="34" charset="0"/>
              </a:rPr>
              <a:t> </a:t>
            </a:r>
            <a:r>
              <a:rPr lang="en-US" altLang="en-US" sz="2400">
                <a:ea typeface="굴림" panose="020B0600000101010101" pitchFamily="34" charset="-127"/>
              </a:rPr>
              <a:t>take</a:t>
            </a:r>
            <a:r>
              <a:rPr lang="en-US" altLang="en-US" sz="2400">
                <a:cs typeface="Arial" panose="020B0604020202020204" pitchFamily="34" charset="0"/>
              </a:rPr>
              <a:t> </a:t>
            </a:r>
            <a:r>
              <a:rPr lang="en-US" altLang="en-US" sz="2400">
                <a:ea typeface="굴림" panose="020B0600000101010101" pitchFamily="34" charset="-127"/>
              </a:rPr>
              <a:t>it</a:t>
            </a:r>
            <a:r>
              <a:rPr lang="en-US" altLang="en-US" sz="2400">
                <a:cs typeface="Arial" panose="020B0604020202020204" pitchFamily="34" charset="0"/>
              </a:rPr>
              <a:t> </a:t>
            </a:r>
            <a:r>
              <a:rPr lang="en-US" altLang="en-US" sz="2400">
                <a:ea typeface="굴림" panose="020B0600000101010101" pitchFamily="34" charset="-127"/>
              </a:rPr>
              <a:t>to maintenance</a:t>
            </a:r>
            <a:r>
              <a:rPr lang="en-US" altLang="en-US" sz="2400">
                <a:cs typeface="Arial" panose="020B0604020202020204" pitchFamily="34" charset="0"/>
              </a:rPr>
              <a:t>.</a:t>
            </a:r>
          </a:p>
          <a:p>
            <a:pPr lvl="1" eaLnBrk="1" hangingPunct="1">
              <a:spcBef>
                <a:spcPts val="1800"/>
              </a:spcBef>
              <a:buFont typeface="Arial" panose="020B0604020202020204" pitchFamily="34" charset="0"/>
              <a:buAutoNum type="alphaLcParenR"/>
            </a:pPr>
            <a:r>
              <a:rPr lang="en-US" altLang="en-US" sz="2400"/>
              <a:t>Clea</a:t>
            </a:r>
            <a:r>
              <a:rPr lang="en-US" altLang="en-US" sz="2400">
                <a:ea typeface="新細明體" panose="02020500000000000000" pitchFamily="18" charset="-120"/>
              </a:rPr>
              <a:t>n</a:t>
            </a:r>
            <a:r>
              <a:rPr lang="en-US" altLang="en-US" sz="2400">
                <a:cs typeface="Arial" panose="020B0604020202020204" pitchFamily="34" charset="0"/>
              </a:rPr>
              <a:t> </a:t>
            </a:r>
            <a:r>
              <a:rPr lang="en-US" altLang="en-US" sz="2400">
                <a:ea typeface="新細明體" panose="02020500000000000000" pitchFamily="18" charset="-120"/>
              </a:rPr>
              <a:t>up</a:t>
            </a:r>
            <a:r>
              <a:rPr lang="en-US" altLang="en-US" sz="2400">
                <a:cs typeface="Arial" panose="020B0604020202020204" pitchFamily="34" charset="0"/>
              </a:rPr>
              <a:t> </a:t>
            </a:r>
            <a:r>
              <a:rPr lang="en-US" altLang="en-US" sz="2400">
                <a:ea typeface="新細明體" panose="02020500000000000000" pitchFamily="18" charset="-120"/>
              </a:rPr>
              <a:t>the pudd</a:t>
            </a:r>
            <a:r>
              <a:rPr lang="en-US" altLang="en-US" sz="2400">
                <a:ea typeface="ＭＳ Ｐゴシック" panose="020B0600070205080204" pitchFamily="34" charset="-128"/>
              </a:rPr>
              <a:t>l</a:t>
            </a:r>
            <a:r>
              <a:rPr lang="en-US" altLang="en-US" sz="2400">
                <a:ea typeface="굴림" panose="020B0600000101010101" pitchFamily="34" charset="-127"/>
              </a:rPr>
              <a:t>e</a:t>
            </a:r>
            <a:r>
              <a:rPr lang="nl" altLang="en-US" sz="2400">
                <a:ea typeface="굴림" panose="020B0600000101010101" pitchFamily="34" charset="-127"/>
              </a:rPr>
              <a:t> </a:t>
            </a:r>
            <a:r>
              <a:rPr lang="en-US" altLang="en-US" sz="2400">
                <a:ea typeface="굴림" panose="020B0600000101010101" pitchFamily="34" charset="-127"/>
              </a:rPr>
              <a:t>before</a:t>
            </a:r>
            <a:r>
              <a:rPr lang="en-US" altLang="en-US" sz="2400">
                <a:cs typeface="Arial" panose="020B0604020202020204" pitchFamily="34" charset="0"/>
              </a:rPr>
              <a:t> </a:t>
            </a:r>
            <a:r>
              <a:rPr lang="en-US" altLang="en-US" sz="2400">
                <a:ea typeface="굴림" panose="020B0600000101010101" pitchFamily="34" charset="-127"/>
              </a:rPr>
              <a:t>someone</a:t>
            </a:r>
            <a:r>
              <a:rPr lang="en-US" altLang="en-US" sz="2400">
                <a:cs typeface="Arial" panose="020B0604020202020204" pitchFamily="34" charset="0"/>
              </a:rPr>
              <a:t> </a:t>
            </a:r>
            <a:r>
              <a:rPr lang="en-US" altLang="en-US" sz="2400">
                <a:ea typeface="굴림" panose="020B0600000101010101" pitchFamily="34" charset="-127"/>
              </a:rPr>
              <a:t>slips</a:t>
            </a:r>
            <a:r>
              <a:rPr lang="en-US" altLang="en-US" sz="2400">
                <a:cs typeface="Arial" panose="020B0604020202020204" pitchFamily="34" charset="0"/>
              </a:rPr>
              <a:t> </a:t>
            </a:r>
            <a:r>
              <a:rPr lang="en-US" altLang="en-US" sz="2400">
                <a:ea typeface="굴림" panose="020B0600000101010101" pitchFamily="34" charset="-127"/>
              </a:rPr>
              <a:t>on</a:t>
            </a:r>
            <a:r>
              <a:rPr lang="en-US" altLang="en-US" sz="2400">
                <a:cs typeface="Arial" panose="020B0604020202020204" pitchFamily="34" charset="0"/>
              </a:rPr>
              <a:t> </a:t>
            </a:r>
            <a:r>
              <a:rPr lang="en-US" altLang="en-US" sz="2400">
                <a:ea typeface="굴림" panose="020B0600000101010101" pitchFamily="34" charset="-127"/>
              </a:rPr>
              <a:t>it.</a:t>
            </a:r>
            <a:endParaRPr lang="en-US" altLang="en-US" sz="2400">
              <a:cs typeface="Arial" panose="020B0604020202020204" pitchFamily="34" charset="0"/>
            </a:endParaRPr>
          </a:p>
          <a:p>
            <a:pPr lvl="1" eaLnBrk="1" hangingPunct="1">
              <a:spcBef>
                <a:spcPts val="1800"/>
              </a:spcBef>
              <a:buFont typeface="Arial" panose="020B0604020202020204" pitchFamily="34" charset="0"/>
              <a:buAutoNum type="alphaLcParenR"/>
            </a:pPr>
            <a:r>
              <a:rPr lang="en-US" altLang="en-US" sz="2400"/>
              <a:t>Info</a:t>
            </a:r>
            <a:r>
              <a:rPr lang="en-US" altLang="en-US" sz="2400">
                <a:ea typeface="新細明體" panose="02020500000000000000" pitchFamily="18" charset="-120"/>
              </a:rPr>
              <a:t>rm maintenanc</a:t>
            </a:r>
            <a:r>
              <a:rPr lang="en-US" altLang="en-US" sz="2400">
                <a:ea typeface="ＭＳ Ｐゴシック" panose="020B0600070205080204" pitchFamily="34" charset="-128"/>
              </a:rPr>
              <a:t>e</a:t>
            </a:r>
            <a:r>
              <a:rPr lang="en-US" altLang="en-US" sz="2400">
                <a:ea typeface="굴림" panose="020B0600000101010101" pitchFamily="34" charset="-127"/>
              </a:rPr>
              <a:t> or</a:t>
            </a:r>
            <a:r>
              <a:rPr lang="en-US" altLang="en-US" sz="2400">
                <a:cs typeface="Arial" panose="020B0604020202020204" pitchFamily="34" charset="0"/>
              </a:rPr>
              <a:t> </a:t>
            </a:r>
            <a:r>
              <a:rPr lang="en-US" altLang="en-US" sz="2400">
                <a:ea typeface="굴림" panose="020B0600000101010101" pitchFamily="34" charset="-127"/>
              </a:rPr>
              <a:t>your</a:t>
            </a:r>
            <a:r>
              <a:rPr lang="en-US" altLang="en-US" sz="2400">
                <a:cs typeface="Arial" panose="020B0604020202020204" pitchFamily="34" charset="0"/>
              </a:rPr>
              <a:t> </a:t>
            </a:r>
            <a:r>
              <a:rPr lang="en-US" altLang="en-US" sz="2400">
                <a:ea typeface="굴림" panose="020B0600000101010101" pitchFamily="34" charset="-127"/>
              </a:rPr>
              <a:t>supervisor</a:t>
            </a:r>
            <a:r>
              <a:rPr lang="en-US" altLang="en-US" sz="2400">
                <a:cs typeface="Arial" panose="020B0604020202020204" pitchFamily="34" charset="0"/>
              </a:rPr>
              <a:t> </a:t>
            </a:r>
            <a:r>
              <a:rPr lang="en-US" altLang="en-US" sz="2400">
                <a:ea typeface="굴림" panose="020B0600000101010101" pitchFamily="34" charset="-127"/>
              </a:rPr>
              <a:t>and</a:t>
            </a:r>
            <a:r>
              <a:rPr lang="en-US" altLang="en-US" sz="2400">
                <a:cs typeface="Arial" panose="020B0604020202020204" pitchFamily="34" charset="0"/>
              </a:rPr>
              <a:t> </a:t>
            </a:r>
            <a:r>
              <a:rPr lang="en-US" altLang="en-US" sz="2400">
                <a:ea typeface="굴림" panose="020B0600000101010101" pitchFamily="34" charset="-127"/>
              </a:rPr>
              <a:t>not operate the</a:t>
            </a:r>
            <a:r>
              <a:rPr lang="en-US" altLang="en-US" sz="2400">
                <a:cs typeface="Arial" panose="020B0604020202020204" pitchFamily="34" charset="0"/>
              </a:rPr>
              <a:t> </a:t>
            </a:r>
            <a:r>
              <a:rPr lang="en-US" altLang="en-US" sz="2400">
                <a:ea typeface="굴림" panose="020B0600000101010101" pitchFamily="34" charset="-127"/>
              </a:rPr>
              <a:t>forklift.</a:t>
            </a:r>
          </a:p>
          <a:p>
            <a:pPr lvl="1" eaLnBrk="1" hangingPunct="1">
              <a:spcBef>
                <a:spcPts val="1800"/>
              </a:spcBef>
              <a:buFont typeface="Arial" panose="020B0604020202020204" pitchFamily="34" charset="0"/>
              <a:buAutoNum type="alphaLcParenR"/>
            </a:pPr>
            <a:r>
              <a:rPr lang="en-US" altLang="en-US" sz="2400"/>
              <a:t>Find</a:t>
            </a:r>
            <a:r>
              <a:rPr lang="en-US" altLang="en-US" sz="2400">
                <a:ea typeface="新細明體" panose="02020500000000000000" pitchFamily="18" charset="-120"/>
              </a:rPr>
              <a:t> out</a:t>
            </a:r>
            <a:r>
              <a:rPr lang="en-US" altLang="en-US" sz="2400">
                <a:cs typeface="Arial" panose="020B0604020202020204" pitchFamily="34" charset="0"/>
              </a:rPr>
              <a:t> </a:t>
            </a:r>
            <a:r>
              <a:rPr lang="en-US" altLang="en-US" sz="2400">
                <a:ea typeface="新細明體" panose="02020500000000000000" pitchFamily="18" charset="-120"/>
              </a:rPr>
              <a:t>where</a:t>
            </a:r>
            <a:r>
              <a:rPr lang="en-US" altLang="en-US" sz="2400">
                <a:cs typeface="Arial" panose="020B0604020202020204" pitchFamily="34" charset="0"/>
              </a:rPr>
              <a:t> </a:t>
            </a:r>
            <a:r>
              <a:rPr lang="en-US" altLang="en-US" sz="2400">
                <a:ea typeface="新細明體" panose="02020500000000000000" pitchFamily="18" charset="-120"/>
              </a:rPr>
              <a:t>th</a:t>
            </a:r>
            <a:r>
              <a:rPr lang="en-US" altLang="en-US" sz="2400">
                <a:ea typeface="ＭＳ Ｐゴシック" panose="020B0600070205080204" pitchFamily="34" charset="-128"/>
              </a:rPr>
              <a:t>e</a:t>
            </a:r>
            <a:r>
              <a:rPr lang="en-US" altLang="en-US" sz="2400">
                <a:ea typeface="굴림" panose="020B0600000101010101" pitchFamily="34" charset="-127"/>
              </a:rPr>
              <a:t> leak is</a:t>
            </a:r>
            <a:r>
              <a:rPr lang="en-US" altLang="en-US" sz="2400">
                <a:cs typeface="Arial" panose="020B0604020202020204" pitchFamily="34" charset="0"/>
              </a:rPr>
              <a:t> </a:t>
            </a:r>
            <a:r>
              <a:rPr lang="en-US" altLang="en-US" sz="2400">
                <a:ea typeface="굴림" panose="020B0600000101010101" pitchFamily="34" charset="-127"/>
              </a:rPr>
              <a:t>coming from</a:t>
            </a:r>
            <a:r>
              <a:rPr lang="en-US" altLang="en-US" sz="2400">
                <a:cs typeface="Arial" panose="020B0604020202020204" pitchFamily="34" charset="0"/>
              </a:rPr>
              <a:t>.</a:t>
            </a:r>
            <a:endParaRPr lang="en-US" altLang="en-US" sz="2400">
              <a:ea typeface="굴림" panose="020B0600000101010101" pitchFamily="34" charset="-127"/>
            </a:endParaRPr>
          </a:p>
          <a:p>
            <a:pPr eaLnBrk="1" hangingPunct="1"/>
            <a:endParaRPr lang="en-US" altLang="en-US" sz="2400">
              <a:cs typeface="Arial" panose="020B0604020202020204" pitchFamily="34" charset="0"/>
            </a:endParaRPr>
          </a:p>
        </p:txBody>
      </p:sp>
      <p:grpSp>
        <p:nvGrpSpPr>
          <p:cNvPr id="72707" name="Group 2">
            <a:extLst>
              <a:ext uri="{FF2B5EF4-FFF2-40B4-BE49-F238E27FC236}">
                <a16:creationId xmlns:a16="http://schemas.microsoft.com/office/drawing/2014/main" id="{8564EE0C-9EE1-57FB-7076-4F301B6E12CA}"/>
              </a:ext>
            </a:extLst>
          </p:cNvPr>
          <p:cNvGrpSpPr>
            <a:grpSpLocks/>
          </p:cNvGrpSpPr>
          <p:nvPr/>
        </p:nvGrpSpPr>
        <p:grpSpPr bwMode="auto">
          <a:xfrm>
            <a:off x="0" y="76200"/>
            <a:ext cx="9144000" cy="1143000"/>
            <a:chOff x="0" y="76200"/>
            <a:chExt cx="9144000" cy="1143000"/>
          </a:xfrm>
        </p:grpSpPr>
        <p:sp>
          <p:nvSpPr>
            <p:cNvPr id="72708" name="TextBox 3">
              <a:extLst>
                <a:ext uri="{FF2B5EF4-FFF2-40B4-BE49-F238E27FC236}">
                  <a16:creationId xmlns:a16="http://schemas.microsoft.com/office/drawing/2014/main" id="{BC1CC2BF-5C30-845F-5EB6-7FB16FF7DE6F}"/>
                </a:ext>
              </a:extLst>
            </p:cNvPr>
            <p:cNvSpPr txBox="1">
              <a:spLocks noChangeArrowheads="1"/>
            </p:cNvSpPr>
            <p:nvPr/>
          </p:nvSpPr>
          <p:spPr bwMode="auto">
            <a:xfrm>
              <a:off x="304800" y="76200"/>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a:solidFill>
                    <a:schemeClr val="tx2"/>
                  </a:solidFill>
                </a:rPr>
                <a:t>Quiz</a:t>
              </a:r>
            </a:p>
          </p:txBody>
        </p:sp>
        <p:cxnSp>
          <p:nvCxnSpPr>
            <p:cNvPr id="5" name="Straight Connector 4">
              <a:extLst>
                <a:ext uri="{FF2B5EF4-FFF2-40B4-BE49-F238E27FC236}">
                  <a16:creationId xmlns:a16="http://schemas.microsoft.com/office/drawing/2014/main" id="{0E111DAD-F35E-8ECB-F9E9-FECD742378BE}"/>
                </a:ext>
              </a:extLst>
            </p:cNvPr>
            <p:cNvCxnSpPr/>
            <p:nvPr/>
          </p:nvCxnSpPr>
          <p:spPr>
            <a:xfrm>
              <a:off x="0" y="1219200"/>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85F319-9626-FE78-8331-71A4522E6EB9}"/>
              </a:ext>
            </a:extLst>
          </p:cNvPr>
          <p:cNvSpPr/>
          <p:nvPr/>
        </p:nvSpPr>
        <p:spPr>
          <a:xfrm>
            <a:off x="879475" y="1770063"/>
            <a:ext cx="7467600" cy="4524375"/>
          </a:xfrm>
          <a:prstGeom prst="rect">
            <a:avLst/>
          </a:prstGeom>
        </p:spPr>
        <p:txBody>
          <a:bodyPr>
            <a:spAutoFit/>
          </a:bodyPr>
          <a:lstStyle/>
          <a:p>
            <a:pPr marL="687388" indent="-460375">
              <a:defRPr/>
            </a:pPr>
            <a:r>
              <a:rPr lang="en-US" sz="2400" dirty="0">
                <a:latin typeface="Arial" charset="0"/>
              </a:rPr>
              <a:t>5. 	Befo</a:t>
            </a:r>
            <a:r>
              <a:rPr lang="en-US" altLang="zh-Hans" sz="2400" dirty="0">
                <a:latin typeface="Arial" charset="0"/>
              </a:rPr>
              <a:t>re</a:t>
            </a:r>
            <a:r>
              <a:rPr lang="da" altLang="zh-Hans" sz="2400" dirty="0">
                <a:latin typeface="Arial" charset="0"/>
              </a:rPr>
              <a:t> </a:t>
            </a:r>
            <a:r>
              <a:rPr lang="en-US" altLang="zh-Hans" sz="2400" dirty="0">
                <a:latin typeface="Arial" charset="0"/>
              </a:rPr>
              <a:t>you</a:t>
            </a:r>
            <a:r>
              <a:rPr lang="es" altLang="zh-Hans" sz="2400" dirty="0">
                <a:latin typeface="Arial" charset="0"/>
              </a:rPr>
              <a:t> </a:t>
            </a:r>
            <a:r>
              <a:rPr lang="en-US" altLang="zh-Hans" sz="2400" dirty="0">
                <a:latin typeface="Arial" charset="0"/>
              </a:rPr>
              <a:t>first</a:t>
            </a:r>
            <a:r>
              <a:rPr lang="it" altLang="zh-Hans" sz="2400" dirty="0">
                <a:latin typeface="Arial" charset="0"/>
              </a:rPr>
              <a:t> </a:t>
            </a:r>
            <a:r>
              <a:rPr lang="en-US" altLang="ja" sz="2400" dirty="0">
                <a:latin typeface="Arial" charset="0"/>
              </a:rPr>
              <a:t>e</a:t>
            </a:r>
            <a:r>
              <a:rPr lang="en-US" altLang="ko" sz="2400" dirty="0">
                <a:latin typeface="Arial" charset="0"/>
              </a:rPr>
              <a:t>nter</a:t>
            </a:r>
            <a:r>
              <a:rPr lang="pt" altLang="ko" sz="2400" dirty="0">
                <a:latin typeface="Arial" charset="0"/>
              </a:rPr>
              <a:t> </a:t>
            </a:r>
            <a:r>
              <a:rPr lang="en-US" altLang="ko" sz="2400" dirty="0">
                <a:latin typeface="Arial" charset="0"/>
              </a:rPr>
              <a:t>a</a:t>
            </a:r>
            <a:r>
              <a:rPr lang="ro" altLang="ko" sz="2400" dirty="0">
                <a:latin typeface="Arial" charset="0"/>
              </a:rPr>
              <a:t> </a:t>
            </a:r>
            <a:r>
              <a:rPr lang="en-US" altLang="ko" sz="2400" dirty="0">
                <a:latin typeface="Arial" charset="0"/>
              </a:rPr>
              <a:t>truck</a:t>
            </a:r>
            <a:r>
              <a:rPr lang="th" altLang="ko" sz="2400" dirty="0">
                <a:latin typeface="Arial" charset="0"/>
              </a:rPr>
              <a:t> </a:t>
            </a:r>
            <a:r>
              <a:rPr lang="en-US" altLang="ko" sz="2400" dirty="0">
                <a:latin typeface="Arial" charset="0"/>
              </a:rPr>
              <a:t>trailer</a:t>
            </a:r>
            <a:r>
              <a:rPr lang="lv" altLang="ko" sz="2400" dirty="0">
                <a:latin typeface="Arial" charset="0"/>
              </a:rPr>
              <a:t> </a:t>
            </a:r>
            <a:r>
              <a:rPr lang="en-US" altLang="ko" sz="2400" dirty="0">
                <a:latin typeface="Arial" charset="0"/>
              </a:rPr>
              <a:t>with</a:t>
            </a:r>
            <a:r>
              <a:rPr lang="hy" altLang="ko" sz="2400" dirty="0">
                <a:latin typeface="Arial" charset="0"/>
              </a:rPr>
              <a:t> </a:t>
            </a:r>
            <a:r>
              <a:rPr lang="en-US" altLang="ko" sz="2400" dirty="0">
                <a:latin typeface="Arial" charset="0"/>
              </a:rPr>
              <a:t>a</a:t>
            </a:r>
            <a:r>
              <a:rPr lang="eu" altLang="ko" sz="2400" dirty="0">
                <a:latin typeface="Arial" charset="0"/>
              </a:rPr>
              <a:t> </a:t>
            </a:r>
            <a:r>
              <a:rPr lang="en-US" altLang="ko" sz="2400" dirty="0">
                <a:latin typeface="Arial" charset="0"/>
              </a:rPr>
              <a:t>forklift</a:t>
            </a:r>
            <a:r>
              <a:rPr lang="af" altLang="ko" sz="2400" dirty="0">
                <a:latin typeface="Arial" charset="0"/>
              </a:rPr>
              <a:t> </a:t>
            </a:r>
            <a:r>
              <a:rPr lang="en-US" altLang="ko" sz="2400" dirty="0">
                <a:latin typeface="Arial" charset="0"/>
              </a:rPr>
              <a:t>you</a:t>
            </a:r>
            <a:r>
              <a:rPr lang="mt" altLang="ko" sz="2400" dirty="0">
                <a:latin typeface="Arial" charset="0"/>
              </a:rPr>
              <a:t> </a:t>
            </a:r>
            <a:r>
              <a:rPr lang="en-US" altLang="ko" sz="2400" dirty="0">
                <a:latin typeface="Arial" charset="0"/>
              </a:rPr>
              <a:t>should</a:t>
            </a:r>
            <a:r>
              <a:rPr lang="sw" altLang="ko" sz="2400" dirty="0">
                <a:latin typeface="Arial" charset="0"/>
              </a:rPr>
              <a:t>:</a:t>
            </a:r>
          </a:p>
          <a:p>
            <a:pPr>
              <a:defRPr/>
            </a:pPr>
            <a:endParaRPr lang="sw" altLang="ko" sz="2400" dirty="0">
              <a:latin typeface="Arial" charset="0"/>
            </a:endParaRPr>
          </a:p>
          <a:p>
            <a:pPr marL="1258888" indent="-515938">
              <a:buFont typeface="+mj-lt"/>
              <a:buAutoNum type="alphaLcParenR"/>
              <a:defRPr/>
            </a:pPr>
            <a:r>
              <a:rPr lang="en-US" sz="2400" dirty="0">
                <a:latin typeface="Arial" charset="0"/>
              </a:rPr>
              <a:t>Chec</a:t>
            </a:r>
            <a:r>
              <a:rPr lang="en-US" altLang="zh-Hans" sz="2400" dirty="0">
                <a:latin typeface="Arial" charset="0"/>
              </a:rPr>
              <a:t>k</a:t>
            </a:r>
            <a:r>
              <a:rPr lang="cs" altLang="zh-Hans" sz="2400" dirty="0">
                <a:latin typeface="Arial" charset="0"/>
              </a:rPr>
              <a:t> </a:t>
            </a:r>
            <a:r>
              <a:rPr lang="en-US" altLang="zh-Hans" sz="2400" dirty="0">
                <a:latin typeface="Arial" charset="0"/>
              </a:rPr>
              <a:t>to</a:t>
            </a:r>
            <a:r>
              <a:rPr lang="el" altLang="zh-Hans" sz="2400" dirty="0">
                <a:latin typeface="Arial" charset="0"/>
              </a:rPr>
              <a:t> </a:t>
            </a:r>
            <a:r>
              <a:rPr lang="en-US" altLang="zh-Hans" sz="2400" dirty="0">
                <a:latin typeface="Arial" charset="0"/>
              </a:rPr>
              <a:t>make</a:t>
            </a:r>
            <a:r>
              <a:rPr lang="he" altLang="zh-Hans" sz="2400" dirty="0">
                <a:latin typeface="Arial" charset="0"/>
              </a:rPr>
              <a:t> </a:t>
            </a:r>
            <a:r>
              <a:rPr lang="en-US" altLang="zh-Hans" sz="2400" dirty="0">
                <a:latin typeface="Arial" charset="0"/>
              </a:rPr>
              <a:t>sur</a:t>
            </a:r>
            <a:r>
              <a:rPr lang="en-US" altLang="ja" sz="2400" dirty="0">
                <a:latin typeface="Arial" charset="0"/>
              </a:rPr>
              <a:t>e</a:t>
            </a:r>
            <a:r>
              <a:rPr lang="ko" altLang="en-US" sz="2400" dirty="0">
                <a:latin typeface="Arial" charset="0"/>
              </a:rPr>
              <a:t> </a:t>
            </a:r>
            <a:r>
              <a:rPr lang="en-US" altLang="ko" sz="2400" dirty="0">
                <a:latin typeface="Arial" charset="0"/>
              </a:rPr>
              <a:t>the</a:t>
            </a:r>
            <a:r>
              <a:rPr lang="pt" altLang="ko" sz="2400" dirty="0">
                <a:latin typeface="Arial" charset="0"/>
              </a:rPr>
              <a:t> </a:t>
            </a:r>
            <a:r>
              <a:rPr lang="en-US" altLang="ko" sz="2400" dirty="0">
                <a:latin typeface="Arial" charset="0"/>
              </a:rPr>
              <a:t>trailer</a:t>
            </a:r>
            <a:r>
              <a:rPr lang="th" altLang="ko" sz="2400" dirty="0">
                <a:latin typeface="Arial" charset="0"/>
              </a:rPr>
              <a:t> </a:t>
            </a:r>
            <a:r>
              <a:rPr lang="en-US" altLang="ko" sz="2400" dirty="0">
                <a:latin typeface="Arial" charset="0"/>
              </a:rPr>
              <a:t>has</a:t>
            </a:r>
            <a:r>
              <a:rPr lang="uk" altLang="ko" sz="2400" dirty="0">
                <a:latin typeface="Arial" charset="0"/>
              </a:rPr>
              <a:t> </a:t>
            </a:r>
            <a:r>
              <a:rPr lang="en-US" altLang="ko" sz="2400" dirty="0">
                <a:latin typeface="Arial" charset="0"/>
              </a:rPr>
              <a:t>been</a:t>
            </a:r>
            <a:r>
              <a:rPr lang="lt" altLang="ko" sz="2400" dirty="0">
                <a:latin typeface="Arial" charset="0"/>
              </a:rPr>
              <a:t> </a:t>
            </a:r>
            <a:r>
              <a:rPr lang="en-US" altLang="ko" sz="2400" dirty="0">
                <a:latin typeface="Arial" charset="0"/>
              </a:rPr>
              <a:t>secured</a:t>
            </a:r>
            <a:r>
              <a:rPr lang="mk" altLang="ko" sz="2400" dirty="0">
                <a:latin typeface="Arial" charset="0"/>
              </a:rPr>
              <a:t> </a:t>
            </a:r>
            <a:r>
              <a:rPr lang="en-US" altLang="ko" sz="2400" dirty="0">
                <a:latin typeface="Arial" charset="0"/>
              </a:rPr>
              <a:t>with wheel chocks</a:t>
            </a:r>
            <a:endParaRPr lang="tk" altLang="ko" sz="2400" dirty="0">
              <a:latin typeface="Arial" charset="0"/>
            </a:endParaRPr>
          </a:p>
          <a:p>
            <a:pPr marL="1258888" indent="-515938">
              <a:buFont typeface="+mj-lt"/>
              <a:buAutoNum type="alphaLcParenR"/>
              <a:defRPr/>
            </a:pPr>
            <a:endParaRPr lang="en-US" altLang="ko" sz="2400" dirty="0">
              <a:latin typeface="Arial" charset="0"/>
            </a:endParaRPr>
          </a:p>
          <a:p>
            <a:pPr marL="1258888" indent="-515938">
              <a:buFont typeface="+mj-lt"/>
              <a:buAutoNum type="alphaLcParenR"/>
              <a:defRPr/>
            </a:pPr>
            <a:r>
              <a:rPr lang="en-US" sz="2400" dirty="0">
                <a:latin typeface="Arial" charset="0"/>
              </a:rPr>
              <a:t>See</a:t>
            </a:r>
            <a:r>
              <a:rPr lang="ca" sz="2400" dirty="0">
                <a:latin typeface="Arial" charset="0"/>
              </a:rPr>
              <a:t> </a:t>
            </a:r>
            <a:r>
              <a:rPr lang="en-US" altLang="zh-Hans" sz="2400" dirty="0">
                <a:latin typeface="Arial" charset="0"/>
              </a:rPr>
              <a:t>if</a:t>
            </a:r>
            <a:r>
              <a:rPr lang="da" altLang="zh-Hans" sz="2400" dirty="0">
                <a:latin typeface="Arial" charset="0"/>
              </a:rPr>
              <a:t> </a:t>
            </a:r>
            <a:r>
              <a:rPr lang="en-US" altLang="zh-Hans" sz="2400" dirty="0">
                <a:latin typeface="Arial" charset="0"/>
              </a:rPr>
              <a:t>there</a:t>
            </a:r>
            <a:r>
              <a:rPr lang="fr" altLang="zh-Hans" sz="2400" dirty="0">
                <a:latin typeface="Arial" charset="0"/>
              </a:rPr>
              <a:t> </a:t>
            </a:r>
            <a:r>
              <a:rPr lang="en-US" altLang="zh-Hans" sz="2400" dirty="0">
                <a:latin typeface="Arial" charset="0"/>
              </a:rPr>
              <a:t>is</a:t>
            </a:r>
            <a:r>
              <a:rPr lang="is" altLang="zh-Hans" sz="2400" dirty="0">
                <a:latin typeface="Arial" charset="0"/>
              </a:rPr>
              <a:t> </a:t>
            </a:r>
            <a:r>
              <a:rPr lang="en-US" altLang="zh-Hans" sz="2400" dirty="0">
                <a:latin typeface="Arial" charset="0"/>
              </a:rPr>
              <a:t>a</a:t>
            </a:r>
            <a:r>
              <a:rPr lang="ja" altLang="en-US" sz="2400" dirty="0">
                <a:latin typeface="Arial" charset="0"/>
              </a:rPr>
              <a:t> </a:t>
            </a:r>
            <a:r>
              <a:rPr lang="en-US" altLang="ko" sz="2400" dirty="0">
                <a:latin typeface="Arial" charset="0"/>
              </a:rPr>
              <a:t>spotter</a:t>
            </a:r>
            <a:r>
              <a:rPr lang="ru" altLang="ko" sz="2400" dirty="0">
                <a:latin typeface="Arial" charset="0"/>
              </a:rPr>
              <a:t> </a:t>
            </a:r>
            <a:r>
              <a:rPr lang="en-US" altLang="ko" sz="2400" dirty="0">
                <a:latin typeface="Arial" charset="0"/>
              </a:rPr>
              <a:t>inside</a:t>
            </a:r>
            <a:r>
              <a:rPr lang="ur" altLang="ko" sz="2400" dirty="0">
                <a:latin typeface="Arial" charset="0"/>
              </a:rPr>
              <a:t> </a:t>
            </a:r>
            <a:r>
              <a:rPr lang="en-US" altLang="ko" sz="2400" dirty="0">
                <a:latin typeface="Arial" charset="0"/>
              </a:rPr>
              <a:t>the</a:t>
            </a:r>
            <a:r>
              <a:rPr lang="sl" altLang="ko" sz="2400" dirty="0">
                <a:latin typeface="Arial" charset="0"/>
              </a:rPr>
              <a:t> </a:t>
            </a:r>
            <a:r>
              <a:rPr lang="en-US" altLang="ko" sz="2400" dirty="0">
                <a:latin typeface="Arial" charset="0"/>
              </a:rPr>
              <a:t>trailer</a:t>
            </a:r>
            <a:r>
              <a:rPr lang="az" altLang="ko" sz="2400" dirty="0">
                <a:latin typeface="Arial" charset="0"/>
              </a:rPr>
              <a:t>.</a:t>
            </a:r>
            <a:endParaRPr lang="eu" altLang="ko" sz="2400" dirty="0">
              <a:latin typeface="Arial" charset="0"/>
            </a:endParaRPr>
          </a:p>
          <a:p>
            <a:pPr marL="1258888" indent="-515938">
              <a:buFont typeface="+mj-lt"/>
              <a:buAutoNum type="alphaLcParenR"/>
              <a:defRPr/>
            </a:pPr>
            <a:endParaRPr lang="en-US" altLang="ko" sz="2400" dirty="0">
              <a:latin typeface="Arial" charset="0"/>
            </a:endParaRPr>
          </a:p>
          <a:p>
            <a:pPr marL="1258888" indent="-515938">
              <a:buFont typeface="+mj-lt"/>
              <a:buAutoNum type="alphaLcParenR"/>
              <a:defRPr/>
            </a:pPr>
            <a:r>
              <a:rPr lang="en-US" sz="2400" dirty="0">
                <a:latin typeface="Arial" charset="0"/>
              </a:rPr>
              <a:t>Get</a:t>
            </a:r>
            <a:r>
              <a:rPr lang="ca" sz="2400" dirty="0">
                <a:latin typeface="Arial" charset="0"/>
              </a:rPr>
              <a:t> </a:t>
            </a:r>
            <a:r>
              <a:rPr lang="en-US" altLang="zh-Hans" sz="2400" dirty="0">
                <a:latin typeface="Arial" charset="0"/>
              </a:rPr>
              <a:t>your</a:t>
            </a:r>
            <a:r>
              <a:rPr lang="el" altLang="zh-Hans" sz="2400" dirty="0">
                <a:latin typeface="Arial" charset="0"/>
              </a:rPr>
              <a:t> </a:t>
            </a:r>
            <a:r>
              <a:rPr lang="en-US" altLang="zh-Hans" sz="2400" dirty="0">
                <a:latin typeface="Arial" charset="0"/>
              </a:rPr>
              <a:t>supervis</a:t>
            </a:r>
            <a:r>
              <a:rPr lang="en-US" altLang="ja" sz="2400" dirty="0">
                <a:latin typeface="Arial" charset="0"/>
              </a:rPr>
              <a:t>o</a:t>
            </a:r>
            <a:r>
              <a:rPr lang="en-US" altLang="ko" sz="2400" dirty="0">
                <a:latin typeface="Arial" charset="0"/>
              </a:rPr>
              <a:t>r</a:t>
            </a:r>
            <a:r>
              <a:rPr lang="nl" altLang="ko" sz="2400" dirty="0">
                <a:latin typeface="Arial" charset="0"/>
              </a:rPr>
              <a:t>'</a:t>
            </a:r>
            <a:r>
              <a:rPr lang="en-US" altLang="ko" sz="2400" dirty="0">
                <a:latin typeface="Arial" charset="0"/>
              </a:rPr>
              <a:t>s</a:t>
            </a:r>
            <a:r>
              <a:rPr lang="pl" altLang="ko" sz="2400" dirty="0">
                <a:latin typeface="Arial" charset="0"/>
              </a:rPr>
              <a:t> </a:t>
            </a:r>
            <a:r>
              <a:rPr lang="en-US" altLang="ko" sz="2400" dirty="0">
                <a:latin typeface="Arial" charset="0"/>
              </a:rPr>
              <a:t>approval</a:t>
            </a:r>
            <a:r>
              <a:rPr lang="th" altLang="ko" sz="2400" dirty="0">
                <a:latin typeface="Arial" charset="0"/>
              </a:rPr>
              <a:t> </a:t>
            </a:r>
            <a:r>
              <a:rPr lang="en-US" altLang="ko" sz="2400" dirty="0">
                <a:latin typeface="Arial" charset="0"/>
              </a:rPr>
              <a:t>to</a:t>
            </a:r>
            <a:r>
              <a:rPr lang="id" altLang="ko" sz="2400" dirty="0">
                <a:latin typeface="Arial" charset="0"/>
              </a:rPr>
              <a:t> </a:t>
            </a:r>
            <a:r>
              <a:rPr lang="en-US" altLang="ko" sz="2400" dirty="0">
                <a:latin typeface="Arial" charset="0"/>
              </a:rPr>
              <a:t>enter</a:t>
            </a:r>
            <a:r>
              <a:rPr lang="lt" altLang="ko" sz="2400" dirty="0">
                <a:latin typeface="Arial" charset="0"/>
              </a:rPr>
              <a:t>.</a:t>
            </a:r>
            <a:endParaRPr lang="tg" altLang="ko" sz="2400" dirty="0">
              <a:latin typeface="Arial" charset="0"/>
            </a:endParaRPr>
          </a:p>
          <a:p>
            <a:pPr marL="1258888" indent="-515938">
              <a:buFont typeface="+mj-lt"/>
              <a:buAutoNum type="alphaLcParenR"/>
              <a:defRPr/>
            </a:pPr>
            <a:endParaRPr lang="en-US" altLang="ko" sz="2400" dirty="0">
              <a:latin typeface="Arial" charset="0"/>
            </a:endParaRPr>
          </a:p>
          <a:p>
            <a:pPr marL="1258888" indent="-515938">
              <a:buFont typeface="+mj-lt"/>
              <a:buAutoNum type="alphaLcParenR"/>
              <a:defRPr/>
            </a:pPr>
            <a:r>
              <a:rPr lang="en-US" sz="2400" dirty="0">
                <a:latin typeface="Arial" charset="0"/>
              </a:rPr>
              <a:t>Jump</a:t>
            </a:r>
            <a:r>
              <a:rPr lang="zh-Hans" altLang="en-US" sz="2400" dirty="0">
                <a:latin typeface="Arial" charset="0"/>
              </a:rPr>
              <a:t> </a:t>
            </a:r>
            <a:r>
              <a:rPr lang="en-US" altLang="zh-Hans" sz="2400" dirty="0">
                <a:latin typeface="Arial" charset="0"/>
              </a:rPr>
              <a:t>up</a:t>
            </a:r>
            <a:r>
              <a:rPr lang="de" altLang="zh-Hans" sz="2400" dirty="0">
                <a:latin typeface="Arial" charset="0"/>
              </a:rPr>
              <a:t> </a:t>
            </a:r>
            <a:r>
              <a:rPr lang="en-US" altLang="zh-Hans" sz="2400" dirty="0">
                <a:latin typeface="Arial" charset="0"/>
              </a:rPr>
              <a:t>and</a:t>
            </a:r>
            <a:r>
              <a:rPr lang="fi" altLang="zh-Hans" sz="2400" dirty="0">
                <a:latin typeface="Arial" charset="0"/>
              </a:rPr>
              <a:t> </a:t>
            </a:r>
            <a:r>
              <a:rPr lang="en-US" altLang="zh-Hans" sz="2400" dirty="0">
                <a:latin typeface="Arial" charset="0"/>
              </a:rPr>
              <a:t>down</a:t>
            </a:r>
            <a:r>
              <a:rPr lang="it" altLang="zh-Hans" sz="2400" dirty="0">
                <a:latin typeface="Arial" charset="0"/>
              </a:rPr>
              <a:t> </a:t>
            </a:r>
            <a:r>
              <a:rPr lang="en-US" altLang="ja" sz="2400" dirty="0">
                <a:latin typeface="Arial" charset="0"/>
              </a:rPr>
              <a:t>o</a:t>
            </a:r>
            <a:r>
              <a:rPr lang="en-US" altLang="ko" sz="2400" dirty="0">
                <a:latin typeface="Arial" charset="0"/>
              </a:rPr>
              <a:t>n</a:t>
            </a:r>
            <a:r>
              <a:rPr lang="nl" altLang="ko" sz="2400" dirty="0">
                <a:latin typeface="Arial" charset="0"/>
              </a:rPr>
              <a:t> </a:t>
            </a:r>
            <a:r>
              <a:rPr lang="en-US" altLang="ko" sz="2400" dirty="0">
                <a:latin typeface="Arial" charset="0"/>
              </a:rPr>
              <a:t>the</a:t>
            </a:r>
            <a:r>
              <a:rPr lang="rm" altLang="ko" sz="2400" dirty="0">
                <a:latin typeface="Arial" charset="0"/>
              </a:rPr>
              <a:t> </a:t>
            </a:r>
            <a:r>
              <a:rPr lang="en-US" altLang="ko" sz="2400" dirty="0">
                <a:latin typeface="Arial" charset="0"/>
              </a:rPr>
              <a:t>dock board</a:t>
            </a:r>
            <a:r>
              <a:rPr lang="id" altLang="ko" sz="2400" dirty="0">
                <a:latin typeface="Arial" charset="0"/>
              </a:rPr>
              <a:t>.</a:t>
            </a:r>
            <a:endParaRPr lang="uk" altLang="ko" sz="2400" dirty="0">
              <a:latin typeface="Arial" charset="0"/>
            </a:endParaRPr>
          </a:p>
          <a:p>
            <a:pPr>
              <a:defRPr/>
            </a:pPr>
            <a:endParaRPr lang="tk" altLang="ko" sz="2400" dirty="0">
              <a:latin typeface="Arial" charset="0"/>
            </a:endParaRPr>
          </a:p>
        </p:txBody>
      </p:sp>
      <p:grpSp>
        <p:nvGrpSpPr>
          <p:cNvPr id="73731" name="Group 2">
            <a:extLst>
              <a:ext uri="{FF2B5EF4-FFF2-40B4-BE49-F238E27FC236}">
                <a16:creationId xmlns:a16="http://schemas.microsoft.com/office/drawing/2014/main" id="{7DF31E81-E4EA-DA83-8716-9A7068A749BA}"/>
              </a:ext>
            </a:extLst>
          </p:cNvPr>
          <p:cNvGrpSpPr>
            <a:grpSpLocks/>
          </p:cNvGrpSpPr>
          <p:nvPr/>
        </p:nvGrpSpPr>
        <p:grpSpPr bwMode="auto">
          <a:xfrm>
            <a:off x="0" y="76200"/>
            <a:ext cx="9144000" cy="1143000"/>
            <a:chOff x="0" y="76200"/>
            <a:chExt cx="9144000" cy="1143000"/>
          </a:xfrm>
        </p:grpSpPr>
        <p:sp>
          <p:nvSpPr>
            <p:cNvPr id="73732" name="TextBox 3">
              <a:extLst>
                <a:ext uri="{FF2B5EF4-FFF2-40B4-BE49-F238E27FC236}">
                  <a16:creationId xmlns:a16="http://schemas.microsoft.com/office/drawing/2014/main" id="{9173231C-BD87-DB04-4A09-0E7C96F16C02}"/>
                </a:ext>
              </a:extLst>
            </p:cNvPr>
            <p:cNvSpPr txBox="1">
              <a:spLocks noChangeArrowheads="1"/>
            </p:cNvSpPr>
            <p:nvPr/>
          </p:nvSpPr>
          <p:spPr bwMode="auto">
            <a:xfrm>
              <a:off x="304800" y="76200"/>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a:solidFill>
                    <a:schemeClr val="tx2"/>
                  </a:solidFill>
                </a:rPr>
                <a:t>Quiz</a:t>
              </a:r>
            </a:p>
          </p:txBody>
        </p:sp>
        <p:cxnSp>
          <p:nvCxnSpPr>
            <p:cNvPr id="5" name="Straight Connector 4">
              <a:extLst>
                <a:ext uri="{FF2B5EF4-FFF2-40B4-BE49-F238E27FC236}">
                  <a16:creationId xmlns:a16="http://schemas.microsoft.com/office/drawing/2014/main" id="{2D450DA9-993B-3E39-B103-DF62112C3427}"/>
                </a:ext>
              </a:extLst>
            </p:cNvPr>
            <p:cNvCxnSpPr/>
            <p:nvPr/>
          </p:nvCxnSpPr>
          <p:spPr>
            <a:xfrm>
              <a:off x="0" y="1219200"/>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C55D8C-06F8-6C4D-74B2-F7A2655FC1D5}"/>
              </a:ext>
            </a:extLst>
          </p:cNvPr>
          <p:cNvSpPr/>
          <p:nvPr/>
        </p:nvSpPr>
        <p:spPr>
          <a:xfrm>
            <a:off x="1143000" y="1752600"/>
            <a:ext cx="6858000" cy="4894263"/>
          </a:xfrm>
          <a:prstGeom prst="rect">
            <a:avLst/>
          </a:prstGeom>
        </p:spPr>
        <p:txBody>
          <a:bodyPr>
            <a:spAutoFit/>
          </a:bodyPr>
          <a:lstStyle/>
          <a:p>
            <a:pPr>
              <a:tabLst>
                <a:tab pos="460375" algn="l"/>
              </a:tabLst>
              <a:defRPr/>
            </a:pPr>
            <a:r>
              <a:rPr lang="en-US" sz="2400" dirty="0">
                <a:latin typeface="Arial" charset="0"/>
              </a:rPr>
              <a:t>6. 	Spec</a:t>
            </a:r>
            <a:r>
              <a:rPr lang="en-US" altLang="zh-Hans" sz="2400" dirty="0">
                <a:latin typeface="Arial" charset="0"/>
              </a:rPr>
              <a:t>ial</a:t>
            </a:r>
            <a:r>
              <a:rPr lang="de" altLang="zh-Hans" sz="2400" dirty="0">
                <a:latin typeface="Arial" charset="0"/>
              </a:rPr>
              <a:t> </a:t>
            </a:r>
            <a:r>
              <a:rPr lang="en-US" altLang="zh-Hans" sz="2400" dirty="0">
                <a:latin typeface="Arial" charset="0"/>
              </a:rPr>
              <a:t>attachmen</a:t>
            </a:r>
            <a:r>
              <a:rPr lang="en-US" altLang="ja" sz="2400" dirty="0">
                <a:latin typeface="Arial" charset="0"/>
              </a:rPr>
              <a:t>t</a:t>
            </a:r>
            <a:r>
              <a:rPr lang="en-US" altLang="ko" sz="2400" dirty="0">
                <a:latin typeface="Arial" charset="0"/>
              </a:rPr>
              <a:t>s</a:t>
            </a:r>
            <a:r>
              <a:rPr lang="nl" altLang="ko" sz="2400" dirty="0">
                <a:latin typeface="Arial" charset="0"/>
              </a:rPr>
              <a:t> </a:t>
            </a:r>
            <a:r>
              <a:rPr lang="en-US" altLang="ko" sz="2400" dirty="0">
                <a:latin typeface="Arial" charset="0"/>
              </a:rPr>
              <a:t>to</a:t>
            </a:r>
            <a:r>
              <a:rPr lang="pt" altLang="ko" sz="2400" dirty="0">
                <a:latin typeface="Arial" charset="0"/>
              </a:rPr>
              <a:t> </a:t>
            </a:r>
            <a:r>
              <a:rPr lang="en-US" altLang="ko" sz="2400" dirty="0">
                <a:latin typeface="Arial" charset="0"/>
              </a:rPr>
              <a:t>a</a:t>
            </a:r>
            <a:r>
              <a:rPr lang="ro" altLang="ko" sz="2400" dirty="0">
                <a:latin typeface="Arial" charset="0"/>
              </a:rPr>
              <a:t> </a:t>
            </a:r>
            <a:r>
              <a:rPr lang="en-US" altLang="ko" sz="2400" dirty="0">
                <a:latin typeface="Arial" charset="0"/>
              </a:rPr>
              <a:t>forklift</a:t>
            </a:r>
            <a:r>
              <a:rPr lang="id" altLang="ko" sz="2400" dirty="0">
                <a:latin typeface="Arial" charset="0"/>
              </a:rPr>
              <a:t> </a:t>
            </a:r>
            <a:r>
              <a:rPr lang="en-US" altLang="ko" sz="2400" dirty="0">
                <a:latin typeface="Arial" charset="0"/>
              </a:rPr>
              <a:t>can</a:t>
            </a:r>
            <a:r>
              <a:rPr lang="et" altLang="ko" sz="2400" dirty="0">
                <a:latin typeface="Arial" charset="0"/>
              </a:rPr>
              <a:t> </a:t>
            </a:r>
            <a:r>
              <a:rPr lang="en-US" altLang="ko" sz="2400" dirty="0">
                <a:latin typeface="Arial" charset="0"/>
              </a:rPr>
              <a:t>be</a:t>
            </a:r>
            <a:r>
              <a:rPr lang="tg" altLang="ko" sz="2400" dirty="0">
                <a:latin typeface="Arial" charset="0"/>
              </a:rPr>
              <a:t> </a:t>
            </a:r>
            <a:r>
              <a:rPr lang="en-US" altLang="ko" sz="2400" dirty="0">
                <a:latin typeface="Arial" charset="0"/>
              </a:rPr>
              <a:t>used</a:t>
            </a:r>
            <a:r>
              <a:rPr lang="eu" altLang="ko" sz="2400" dirty="0">
                <a:latin typeface="Arial" charset="0"/>
              </a:rPr>
              <a:t> 	</a:t>
            </a:r>
            <a:r>
              <a:rPr lang="en-US" altLang="ko" sz="2400" dirty="0">
                <a:latin typeface="Arial" charset="0"/>
              </a:rPr>
              <a:t>when</a:t>
            </a:r>
            <a:r>
              <a:rPr lang="tn" altLang="ko" sz="2400" dirty="0">
                <a:latin typeface="Arial" charset="0"/>
              </a:rPr>
              <a:t>:</a:t>
            </a:r>
          </a:p>
          <a:p>
            <a:pPr>
              <a:defRPr/>
            </a:pPr>
            <a:endParaRPr lang="tn" altLang="ko" sz="2400" dirty="0">
              <a:latin typeface="Arial" charset="0"/>
            </a:endParaRPr>
          </a:p>
          <a:p>
            <a:pPr marL="917575" indent="-457200">
              <a:buFont typeface="+mj-lt"/>
              <a:buAutoNum type="alphaLcParenR"/>
              <a:defRPr/>
            </a:pPr>
            <a:r>
              <a:rPr lang="en-US" sz="2400" dirty="0">
                <a:latin typeface="Arial" charset="0"/>
              </a:rPr>
              <a:t>The</a:t>
            </a:r>
            <a:r>
              <a:rPr lang="ca" sz="2400" dirty="0">
                <a:latin typeface="Arial" charset="0"/>
              </a:rPr>
              <a:t> </a:t>
            </a:r>
            <a:r>
              <a:rPr lang="en-US" altLang="zh-Hans" sz="2400" dirty="0">
                <a:latin typeface="Arial" charset="0"/>
              </a:rPr>
              <a:t>production</a:t>
            </a:r>
            <a:r>
              <a:rPr lang="hu" altLang="zh-Hans" sz="2400" dirty="0">
                <a:latin typeface="Arial" charset="0"/>
              </a:rPr>
              <a:t> </a:t>
            </a:r>
            <a:r>
              <a:rPr lang="en-US" altLang="zh-Hans" sz="2400" dirty="0">
                <a:latin typeface="Arial" charset="0"/>
              </a:rPr>
              <a:t>ma</a:t>
            </a:r>
            <a:r>
              <a:rPr lang="en-US" altLang="ja" sz="2400" dirty="0">
                <a:latin typeface="Arial" charset="0"/>
              </a:rPr>
              <a:t>n</a:t>
            </a:r>
            <a:r>
              <a:rPr lang="en-US" altLang="ko" sz="2400" dirty="0">
                <a:latin typeface="Arial" charset="0"/>
              </a:rPr>
              <a:t>ager</a:t>
            </a:r>
            <a:r>
              <a:rPr lang="pt" altLang="ko" sz="2400" dirty="0">
                <a:latin typeface="Arial" charset="0"/>
              </a:rPr>
              <a:t> </a:t>
            </a:r>
            <a:r>
              <a:rPr lang="en-US" altLang="ko" sz="2400" dirty="0">
                <a:latin typeface="Arial" charset="0"/>
              </a:rPr>
              <a:t>approves</a:t>
            </a:r>
            <a:r>
              <a:rPr lang="tr" altLang="ko" sz="2400" dirty="0">
                <a:latin typeface="Arial" charset="0"/>
              </a:rPr>
              <a:t> </a:t>
            </a:r>
            <a:r>
              <a:rPr lang="en-US" altLang="ko" sz="2400" dirty="0">
                <a:latin typeface="Arial" charset="0"/>
              </a:rPr>
              <a:t>it</a:t>
            </a:r>
            <a:r>
              <a:rPr lang="uk" altLang="ko" sz="2400" dirty="0">
                <a:latin typeface="Arial" charset="0"/>
              </a:rPr>
              <a:t>.</a:t>
            </a:r>
            <a:endParaRPr lang="be" altLang="ko" sz="2400" dirty="0">
              <a:latin typeface="Arial" charset="0"/>
            </a:endParaRPr>
          </a:p>
          <a:p>
            <a:pPr marL="917575" indent="-457200">
              <a:buFont typeface="+mj-lt"/>
              <a:buAutoNum type="alphaLcParenR"/>
              <a:defRPr/>
            </a:pPr>
            <a:endParaRPr lang="ve" altLang="ko" sz="2400" dirty="0">
              <a:latin typeface="Arial" charset="0"/>
            </a:endParaRPr>
          </a:p>
          <a:p>
            <a:pPr marL="917575" indent="-457200">
              <a:buFont typeface="+mj-lt"/>
              <a:buAutoNum type="alphaLcParenR"/>
              <a:defRPr/>
            </a:pPr>
            <a:r>
              <a:rPr lang="en-US" sz="2400" dirty="0">
                <a:latin typeface="Arial" charset="0"/>
              </a:rPr>
              <a:t>The</a:t>
            </a:r>
            <a:r>
              <a:rPr lang="ca" sz="2400" dirty="0">
                <a:latin typeface="Arial" charset="0"/>
              </a:rPr>
              <a:t> </a:t>
            </a:r>
            <a:r>
              <a:rPr lang="en-US" altLang="zh-Hans" sz="2400" dirty="0">
                <a:latin typeface="Arial" charset="0"/>
              </a:rPr>
              <a:t>forklift</a:t>
            </a:r>
            <a:r>
              <a:rPr lang="fr" altLang="zh-Hans" sz="2400" dirty="0">
                <a:latin typeface="Arial" charset="0"/>
              </a:rPr>
              <a:t> </a:t>
            </a:r>
            <a:r>
              <a:rPr lang="en-US" altLang="zh-Hans" sz="2400" dirty="0">
                <a:latin typeface="Arial" charset="0"/>
              </a:rPr>
              <a:t>manu</a:t>
            </a:r>
            <a:r>
              <a:rPr lang="en-US" altLang="ja" sz="2400" dirty="0">
                <a:latin typeface="Arial" charset="0"/>
              </a:rPr>
              <a:t>f</a:t>
            </a:r>
            <a:r>
              <a:rPr lang="en-US" altLang="ko" sz="2400" dirty="0">
                <a:latin typeface="Arial" charset="0"/>
              </a:rPr>
              <a:t>acturer</a:t>
            </a:r>
            <a:r>
              <a:rPr lang="ru" altLang="ko" sz="2400" dirty="0">
                <a:latin typeface="Arial" charset="0"/>
              </a:rPr>
              <a:t> </a:t>
            </a:r>
            <a:r>
              <a:rPr lang="en-US" altLang="ko" sz="2400" dirty="0">
                <a:latin typeface="Arial" charset="0"/>
              </a:rPr>
              <a:t>approves</a:t>
            </a:r>
            <a:r>
              <a:rPr lang="uk" altLang="ko" sz="2400" dirty="0">
                <a:latin typeface="Arial" charset="0"/>
              </a:rPr>
              <a:t> </a:t>
            </a:r>
            <a:r>
              <a:rPr lang="en-US" altLang="ko" sz="2400" dirty="0">
                <a:latin typeface="Arial" charset="0"/>
              </a:rPr>
              <a:t>it</a:t>
            </a:r>
            <a:r>
              <a:rPr lang="et" altLang="ko" sz="2400" dirty="0">
                <a:latin typeface="Arial" charset="0"/>
              </a:rPr>
              <a:t>.</a:t>
            </a:r>
            <a:endParaRPr lang="lv" altLang="ko" sz="2400" dirty="0">
              <a:latin typeface="Arial" charset="0"/>
            </a:endParaRPr>
          </a:p>
          <a:p>
            <a:pPr marL="917575" indent="-457200">
              <a:buFont typeface="+mj-lt"/>
              <a:buAutoNum type="alphaLcParenR"/>
              <a:defRPr/>
            </a:pPr>
            <a:endParaRPr lang="ve" altLang="ko" sz="2400" dirty="0">
              <a:latin typeface="Arial" charset="0"/>
            </a:endParaRPr>
          </a:p>
          <a:p>
            <a:pPr marL="917575" indent="-457200">
              <a:buFont typeface="+mj-lt"/>
              <a:buAutoNum type="alphaLcParenR"/>
              <a:defRPr/>
            </a:pPr>
            <a:r>
              <a:rPr lang="en-US" sz="2400" dirty="0">
                <a:latin typeface="Arial" charset="0"/>
              </a:rPr>
              <a:t>You</a:t>
            </a:r>
            <a:r>
              <a:rPr lang="ca" sz="2400" dirty="0">
                <a:latin typeface="Arial" charset="0"/>
              </a:rPr>
              <a:t> </a:t>
            </a:r>
            <a:r>
              <a:rPr lang="en-US" altLang="zh-Hans" sz="2400" dirty="0">
                <a:latin typeface="Arial" charset="0"/>
              </a:rPr>
              <a:t>have</a:t>
            </a:r>
            <a:r>
              <a:rPr lang="el" altLang="zh-Hans" sz="2400" dirty="0">
                <a:latin typeface="Arial" charset="0"/>
              </a:rPr>
              <a:t> </a:t>
            </a:r>
            <a:r>
              <a:rPr lang="en-US" altLang="zh-Hans" sz="2400" dirty="0">
                <a:latin typeface="Arial" charset="0"/>
              </a:rPr>
              <a:t>checked</a:t>
            </a:r>
            <a:r>
              <a:rPr lang="it" altLang="zh-Hans" sz="2400" dirty="0">
                <a:latin typeface="Arial" charset="0"/>
              </a:rPr>
              <a:t> </a:t>
            </a:r>
            <a:r>
              <a:rPr lang="en-US" altLang="ja" sz="2400" dirty="0">
                <a:latin typeface="Arial" charset="0"/>
              </a:rPr>
              <a:t>t</a:t>
            </a:r>
            <a:r>
              <a:rPr lang="en-US" altLang="ko" sz="2400" dirty="0">
                <a:latin typeface="Arial" charset="0"/>
              </a:rPr>
              <a:t>hat</a:t>
            </a:r>
            <a:r>
              <a:rPr lang="pl" altLang="ko" sz="2400" dirty="0">
                <a:latin typeface="Arial" charset="0"/>
              </a:rPr>
              <a:t> </a:t>
            </a:r>
            <a:r>
              <a:rPr lang="en-US" altLang="ko" sz="2400" dirty="0">
                <a:latin typeface="Arial" charset="0"/>
              </a:rPr>
              <a:t>it</a:t>
            </a:r>
            <a:r>
              <a:rPr lang="ro" altLang="ko" sz="2400" dirty="0">
                <a:latin typeface="Arial" charset="0"/>
              </a:rPr>
              <a:t> </a:t>
            </a:r>
            <a:r>
              <a:rPr lang="en-US" altLang="ko" sz="2400" dirty="0">
                <a:latin typeface="Arial" charset="0"/>
              </a:rPr>
              <a:t>doesn‘t</a:t>
            </a:r>
            <a:r>
              <a:rPr lang="ur" altLang="ko" sz="2400" dirty="0">
                <a:latin typeface="Arial" charset="0"/>
              </a:rPr>
              <a:t> </a:t>
            </a:r>
            <a:r>
              <a:rPr lang="en-US" altLang="ko" sz="2400" dirty="0">
                <a:latin typeface="Arial" charset="0"/>
              </a:rPr>
              <a:t>change</a:t>
            </a:r>
            <a:r>
              <a:rPr lang="lt" altLang="ko" sz="2400" dirty="0">
                <a:latin typeface="Arial" charset="0"/>
              </a:rPr>
              <a:t> </a:t>
            </a:r>
            <a:r>
              <a:rPr lang="en-US" altLang="ko" sz="2400" dirty="0">
                <a:latin typeface="Arial" charset="0"/>
              </a:rPr>
              <a:t>the</a:t>
            </a:r>
            <a:r>
              <a:rPr lang="hy" altLang="ko" sz="2400" dirty="0">
                <a:latin typeface="Arial" charset="0"/>
              </a:rPr>
              <a:t> </a:t>
            </a:r>
            <a:r>
              <a:rPr lang="en-US" altLang="ko" sz="2400" dirty="0">
                <a:latin typeface="Arial" charset="0"/>
              </a:rPr>
              <a:t>forklift</a:t>
            </a:r>
            <a:r>
              <a:rPr lang="xh" altLang="ko" sz="2400" dirty="0">
                <a:latin typeface="Arial" charset="0"/>
              </a:rPr>
              <a:t> </a:t>
            </a:r>
            <a:r>
              <a:rPr lang="en-US" altLang="ko" sz="2400" dirty="0">
                <a:latin typeface="Arial" charset="0"/>
              </a:rPr>
              <a:t>operation.</a:t>
            </a:r>
          </a:p>
          <a:p>
            <a:pPr marL="917575" indent="-457200">
              <a:buFont typeface="+mj-lt"/>
              <a:buAutoNum type="alphaLcParenR"/>
              <a:defRPr/>
            </a:pPr>
            <a:endParaRPr lang="en-US" altLang="ko" sz="2400" dirty="0">
              <a:latin typeface="Arial" charset="0"/>
            </a:endParaRPr>
          </a:p>
          <a:p>
            <a:pPr marL="917575" indent="-457200">
              <a:buFont typeface="+mj-lt"/>
              <a:buAutoNum type="alphaLcParenR"/>
              <a:defRPr/>
            </a:pPr>
            <a:r>
              <a:rPr lang="en-US" sz="2400" dirty="0">
                <a:latin typeface="Arial" charset="0"/>
              </a:rPr>
              <a:t>None</a:t>
            </a:r>
            <a:r>
              <a:rPr lang="zh-Hans" altLang="en-US" sz="2400" dirty="0">
                <a:latin typeface="Arial" charset="0"/>
              </a:rPr>
              <a:t> </a:t>
            </a:r>
            <a:r>
              <a:rPr lang="en-US" altLang="zh-Hans" sz="2400" dirty="0">
                <a:latin typeface="Arial" charset="0"/>
              </a:rPr>
              <a:t>of</a:t>
            </a:r>
            <a:r>
              <a:rPr lang="de" altLang="zh-Hans" sz="2400" dirty="0">
                <a:latin typeface="Arial" charset="0"/>
              </a:rPr>
              <a:t> </a:t>
            </a:r>
            <a:r>
              <a:rPr lang="en-US" altLang="zh-Hans" sz="2400" dirty="0">
                <a:latin typeface="Arial" charset="0"/>
              </a:rPr>
              <a:t>these</a:t>
            </a:r>
            <a:r>
              <a:rPr lang="he" altLang="zh-Hans" sz="2400" dirty="0">
                <a:latin typeface="Arial" charset="0"/>
              </a:rPr>
              <a:t>.</a:t>
            </a:r>
            <a:endParaRPr lang="hu" altLang="zh-Hans" sz="2400" dirty="0">
              <a:latin typeface="Arial" charset="0"/>
            </a:endParaRPr>
          </a:p>
          <a:p>
            <a:pPr>
              <a:defRPr/>
            </a:pPr>
            <a:endParaRPr lang="ms" altLang="ko" sz="2400" dirty="0">
              <a:latin typeface="Arial" charset="0"/>
            </a:endParaRPr>
          </a:p>
          <a:p>
            <a:pPr>
              <a:defRPr/>
            </a:pPr>
            <a:endParaRPr lang="ve" altLang="ko" sz="2400" dirty="0">
              <a:latin typeface="Arial" charset="0"/>
            </a:endParaRPr>
          </a:p>
        </p:txBody>
      </p:sp>
      <p:grpSp>
        <p:nvGrpSpPr>
          <p:cNvPr id="74755" name="Group 2">
            <a:extLst>
              <a:ext uri="{FF2B5EF4-FFF2-40B4-BE49-F238E27FC236}">
                <a16:creationId xmlns:a16="http://schemas.microsoft.com/office/drawing/2014/main" id="{CD2779A2-22DB-26F3-7588-1F340FD35B5A}"/>
              </a:ext>
            </a:extLst>
          </p:cNvPr>
          <p:cNvGrpSpPr>
            <a:grpSpLocks/>
          </p:cNvGrpSpPr>
          <p:nvPr/>
        </p:nvGrpSpPr>
        <p:grpSpPr bwMode="auto">
          <a:xfrm>
            <a:off x="0" y="76200"/>
            <a:ext cx="9144000" cy="1143000"/>
            <a:chOff x="0" y="76200"/>
            <a:chExt cx="9144000" cy="1143000"/>
          </a:xfrm>
        </p:grpSpPr>
        <p:sp>
          <p:nvSpPr>
            <p:cNvPr id="74756" name="TextBox 3">
              <a:extLst>
                <a:ext uri="{FF2B5EF4-FFF2-40B4-BE49-F238E27FC236}">
                  <a16:creationId xmlns:a16="http://schemas.microsoft.com/office/drawing/2014/main" id="{57660713-F616-282B-422A-271147D3A703}"/>
                </a:ext>
              </a:extLst>
            </p:cNvPr>
            <p:cNvSpPr txBox="1">
              <a:spLocks noChangeArrowheads="1"/>
            </p:cNvSpPr>
            <p:nvPr/>
          </p:nvSpPr>
          <p:spPr bwMode="auto">
            <a:xfrm>
              <a:off x="304800" y="76200"/>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a:solidFill>
                    <a:schemeClr val="tx2"/>
                  </a:solidFill>
                </a:rPr>
                <a:t>Quiz</a:t>
              </a:r>
            </a:p>
          </p:txBody>
        </p:sp>
        <p:cxnSp>
          <p:nvCxnSpPr>
            <p:cNvPr id="5" name="Straight Connector 4">
              <a:extLst>
                <a:ext uri="{FF2B5EF4-FFF2-40B4-BE49-F238E27FC236}">
                  <a16:creationId xmlns:a16="http://schemas.microsoft.com/office/drawing/2014/main" id="{2147C82B-6392-39A6-95E7-9CD3C08089F7}"/>
                </a:ext>
              </a:extLst>
            </p:cNvPr>
            <p:cNvCxnSpPr/>
            <p:nvPr/>
          </p:nvCxnSpPr>
          <p:spPr>
            <a:xfrm>
              <a:off x="0" y="1219200"/>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7F96EEB-A44B-F767-A9D4-809CC4B493A8}"/>
              </a:ext>
            </a:extLst>
          </p:cNvPr>
          <p:cNvSpPr>
            <a:spLocks noGrp="1"/>
          </p:cNvSpPr>
          <p:nvPr>
            <p:ph type="title"/>
          </p:nvPr>
        </p:nvSpPr>
        <p:spPr>
          <a:xfrm>
            <a:off x="457200" y="304800"/>
            <a:ext cx="8074025" cy="685800"/>
          </a:xfrm>
        </p:spPr>
        <p:txBody>
          <a:bodyPr/>
          <a:lstStyle/>
          <a:p>
            <a:pPr algn="ctr" eaLnBrk="1"/>
            <a:r>
              <a:rPr lang="en-US" altLang="en-US" b="0">
                <a:solidFill>
                  <a:schemeClr val="tx2"/>
                </a:solidFill>
              </a:rPr>
              <a:t>What is a powered industrial truck (P.I.T.)?</a:t>
            </a:r>
          </a:p>
        </p:txBody>
      </p:sp>
      <p:sp>
        <p:nvSpPr>
          <p:cNvPr id="20483" name="TextBox 3">
            <a:extLst>
              <a:ext uri="{FF2B5EF4-FFF2-40B4-BE49-F238E27FC236}">
                <a16:creationId xmlns:a16="http://schemas.microsoft.com/office/drawing/2014/main" id="{673CB504-1F46-1C2A-FA3B-773F2BE99DD3}"/>
              </a:ext>
            </a:extLst>
          </p:cNvPr>
          <p:cNvSpPr txBox="1">
            <a:spLocks noChangeArrowheads="1"/>
          </p:cNvSpPr>
          <p:nvPr/>
        </p:nvSpPr>
        <p:spPr bwMode="auto">
          <a:xfrm>
            <a:off x="381000" y="1143000"/>
            <a:ext cx="815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Definition:  A powered vehicle used to carry, push, pull, lift, stack or tier materials.</a:t>
            </a:r>
          </a:p>
        </p:txBody>
      </p:sp>
      <p:pic>
        <p:nvPicPr>
          <p:cNvPr id="20484" name="Picture 4" descr="forklift3.jpg">
            <a:extLst>
              <a:ext uri="{FF2B5EF4-FFF2-40B4-BE49-F238E27FC236}">
                <a16:creationId xmlns:a16="http://schemas.microsoft.com/office/drawing/2014/main" id="{1BAF0EFD-71C5-9827-C2B5-EFFCC76951B3}"/>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b="134"/>
          <a:stretch>
            <a:fillRect/>
          </a:stretch>
        </p:blipFill>
        <p:spPr bwMode="auto">
          <a:xfrm>
            <a:off x="5486400" y="1752600"/>
            <a:ext cx="3500438"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4">
            <a:extLst>
              <a:ext uri="{FF2B5EF4-FFF2-40B4-BE49-F238E27FC236}">
                <a16:creationId xmlns:a16="http://schemas.microsoft.com/office/drawing/2014/main" id="{01EB2BF7-3FBE-CC96-1783-CF544B0DFCA0}"/>
              </a:ext>
            </a:extLst>
          </p:cNvPr>
          <p:cNvSpPr txBox="1">
            <a:spLocks noChangeArrowheads="1"/>
          </p:cNvSpPr>
          <p:nvPr/>
        </p:nvSpPr>
        <p:spPr bwMode="auto">
          <a:xfrm>
            <a:off x="304800" y="2133600"/>
            <a:ext cx="5410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Another way of describing powered industrial trucks is that they include standard forklifts and special use forklifts and industrial vehicles.  </a:t>
            </a:r>
          </a:p>
          <a:p>
            <a:pPr eaLnBrk="1" hangingPunct="1"/>
            <a:endParaRPr lang="en-US" altLang="en-US" sz="2400"/>
          </a:p>
          <a:p>
            <a:pPr eaLnBrk="1" hangingPunct="1"/>
            <a:r>
              <a:rPr lang="en-US" altLang="en-US" sz="2400"/>
              <a:t>They are all regulated by the DOSH P.I.T. regulations – WAC 296 - 863</a:t>
            </a:r>
          </a:p>
        </p:txBody>
      </p:sp>
      <p:sp>
        <p:nvSpPr>
          <p:cNvPr id="21510" name="TextBox 5">
            <a:extLst>
              <a:ext uri="{FF2B5EF4-FFF2-40B4-BE49-F238E27FC236}">
                <a16:creationId xmlns:a16="http://schemas.microsoft.com/office/drawing/2014/main" id="{3A5F82AC-C900-2F10-5D13-B7666D486285}"/>
              </a:ext>
            </a:extLst>
          </p:cNvPr>
          <p:cNvSpPr txBox="1">
            <a:spLocks noChangeArrowheads="1"/>
          </p:cNvSpPr>
          <p:nvPr/>
        </p:nvSpPr>
        <p:spPr bwMode="auto">
          <a:xfrm>
            <a:off x="1066800" y="5334000"/>
            <a:ext cx="6858000" cy="1524000"/>
          </a:xfrm>
          <a:prstGeom prst="rect">
            <a:avLst/>
          </a:prstGeom>
          <a:solidFill>
            <a:srgbClr val="F5F6F9"/>
          </a:solidFill>
          <a:ln w="9525">
            <a:noFill/>
            <a:miter lim="800000"/>
            <a:headEnd/>
            <a:tailEnd/>
          </a:ln>
        </p:spPr>
        <p:txBody>
          <a:bodyPr>
            <a:spAutoFit/>
          </a:bodyPr>
          <a:lstStyle/>
          <a:p>
            <a:pPr>
              <a:defRPr/>
            </a:pPr>
            <a:r>
              <a:rPr lang="en-US" sz="1900" dirty="0">
                <a:solidFill>
                  <a:schemeClr val="bg2"/>
                </a:solidFill>
              </a:rPr>
              <a:t>The Industrial Truck Association list seven classes of PITs:</a:t>
            </a:r>
          </a:p>
          <a:p>
            <a:pPr marL="344488">
              <a:spcBef>
                <a:spcPts val="300"/>
              </a:spcBef>
              <a:defRPr/>
            </a:pPr>
            <a:r>
              <a:rPr lang="en-US" sz="1600" dirty="0">
                <a:solidFill>
                  <a:schemeClr val="bg2"/>
                </a:solidFill>
              </a:rPr>
              <a:t>Class 1 Electric Truck		Class 5 Truck	</a:t>
            </a:r>
          </a:p>
          <a:p>
            <a:pPr marL="344488">
              <a:spcBef>
                <a:spcPts val="300"/>
              </a:spcBef>
              <a:defRPr/>
            </a:pPr>
            <a:r>
              <a:rPr lang="en-US" sz="1600" dirty="0">
                <a:solidFill>
                  <a:schemeClr val="bg2"/>
                </a:solidFill>
              </a:rPr>
              <a:t>Class 2 Electric Truck		Class 6 Industrial Tractor Truck</a:t>
            </a:r>
          </a:p>
          <a:p>
            <a:pPr marL="344488">
              <a:spcBef>
                <a:spcPts val="300"/>
              </a:spcBef>
              <a:defRPr/>
            </a:pPr>
            <a:r>
              <a:rPr lang="en-US" sz="1600" dirty="0">
                <a:solidFill>
                  <a:schemeClr val="bg2"/>
                </a:solidFill>
              </a:rPr>
              <a:t>Class 3 Hand Truck		Class 7 Rough Terrain Truck</a:t>
            </a:r>
          </a:p>
          <a:p>
            <a:pPr marL="344488">
              <a:spcBef>
                <a:spcPts val="300"/>
              </a:spcBef>
              <a:defRPr/>
            </a:pPr>
            <a:r>
              <a:rPr lang="en-US" sz="1600" dirty="0">
                <a:solidFill>
                  <a:schemeClr val="bg2"/>
                </a:solidFill>
              </a:rPr>
              <a:t>Class 4 Truck</a:t>
            </a: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B944DE-F71A-E42D-99FA-AF8C805DE1CC}"/>
              </a:ext>
            </a:extLst>
          </p:cNvPr>
          <p:cNvSpPr/>
          <p:nvPr/>
        </p:nvSpPr>
        <p:spPr>
          <a:xfrm>
            <a:off x="1117600" y="1735138"/>
            <a:ext cx="7391400" cy="4154487"/>
          </a:xfrm>
          <a:prstGeom prst="rect">
            <a:avLst/>
          </a:prstGeom>
        </p:spPr>
        <p:txBody>
          <a:bodyPr>
            <a:spAutoFit/>
          </a:bodyPr>
          <a:lstStyle/>
          <a:p>
            <a:pPr>
              <a:tabLst>
                <a:tab pos="460375" algn="l"/>
              </a:tabLst>
              <a:defRPr/>
            </a:pPr>
            <a:r>
              <a:rPr lang="en-US" sz="2400" dirty="0">
                <a:latin typeface="Arial" charset="0"/>
              </a:rPr>
              <a:t>7. 	The</a:t>
            </a:r>
            <a:r>
              <a:rPr lang="ca" sz="2400" dirty="0">
                <a:latin typeface="Arial" charset="0"/>
              </a:rPr>
              <a:t> </a:t>
            </a:r>
            <a:r>
              <a:rPr lang="en-US" altLang="zh-Hans" sz="2400" dirty="0">
                <a:latin typeface="Arial" charset="0"/>
              </a:rPr>
              <a:t>best</a:t>
            </a:r>
            <a:r>
              <a:rPr lang="el" altLang="zh-Hans" sz="2400" dirty="0">
                <a:latin typeface="Arial" charset="0"/>
              </a:rPr>
              <a:t> </a:t>
            </a:r>
            <a:r>
              <a:rPr lang="en-US" altLang="zh-Hans" sz="2400" dirty="0">
                <a:latin typeface="Arial" charset="0"/>
              </a:rPr>
              <a:t>way</a:t>
            </a:r>
            <a:r>
              <a:rPr lang="fr" altLang="zh-Hans" sz="2400" dirty="0">
                <a:latin typeface="Arial" charset="0"/>
              </a:rPr>
              <a:t> </a:t>
            </a:r>
            <a:r>
              <a:rPr lang="en-US" altLang="zh-Hans" sz="2400" dirty="0">
                <a:latin typeface="Arial" charset="0"/>
              </a:rPr>
              <a:t>to</a:t>
            </a:r>
            <a:r>
              <a:rPr lang="is" altLang="zh-Hans" sz="2400" dirty="0">
                <a:latin typeface="Arial" charset="0"/>
              </a:rPr>
              <a:t> </a:t>
            </a:r>
            <a:r>
              <a:rPr lang="en-US" altLang="zh-Hans" sz="2400" dirty="0">
                <a:latin typeface="Arial" charset="0"/>
              </a:rPr>
              <a:t>h</a:t>
            </a:r>
            <a:r>
              <a:rPr lang="en-US" altLang="ja" sz="2400" dirty="0">
                <a:latin typeface="Arial" charset="0"/>
              </a:rPr>
              <a:t>a</a:t>
            </a:r>
            <a:r>
              <a:rPr lang="en-US" altLang="ko" sz="2400" dirty="0">
                <a:latin typeface="Arial" charset="0"/>
              </a:rPr>
              <a:t>ndle</a:t>
            </a:r>
            <a:r>
              <a:rPr lang="pt" altLang="ko" sz="2400" dirty="0">
                <a:latin typeface="Arial" charset="0"/>
              </a:rPr>
              <a:t> </a:t>
            </a:r>
            <a:r>
              <a:rPr lang="en-US" altLang="ko" sz="2400" dirty="0">
                <a:latin typeface="Arial" charset="0"/>
              </a:rPr>
              <a:t>a</a:t>
            </a:r>
            <a:r>
              <a:rPr lang="ro" altLang="ko" sz="2400" dirty="0">
                <a:latin typeface="Arial" charset="0"/>
              </a:rPr>
              <a:t> </a:t>
            </a:r>
            <a:r>
              <a:rPr lang="en-US" altLang="ko" sz="2400" dirty="0">
                <a:latin typeface="Arial" charset="0"/>
              </a:rPr>
              <a:t>large</a:t>
            </a:r>
            <a:r>
              <a:rPr lang="th" altLang="ko" sz="2400" dirty="0">
                <a:latin typeface="Arial" charset="0"/>
              </a:rPr>
              <a:t> </a:t>
            </a:r>
            <a:r>
              <a:rPr lang="en-US" altLang="ko" sz="2400" dirty="0">
                <a:latin typeface="Arial" charset="0"/>
              </a:rPr>
              <a:t>load</a:t>
            </a:r>
            <a:r>
              <a:rPr lang="be" altLang="ko" sz="2400" dirty="0">
                <a:latin typeface="Arial" charset="0"/>
              </a:rPr>
              <a:t> </a:t>
            </a:r>
            <a:r>
              <a:rPr lang="en-US" altLang="ko" sz="2400" dirty="0">
                <a:latin typeface="Arial" charset="0"/>
              </a:rPr>
              <a:t>that</a:t>
            </a:r>
            <a:r>
              <a:rPr lang="tg" altLang="ko" sz="2400" dirty="0">
                <a:latin typeface="Arial" charset="0"/>
              </a:rPr>
              <a:t> </a:t>
            </a:r>
            <a:r>
              <a:rPr lang="en-US" altLang="ko" sz="2400" dirty="0">
                <a:latin typeface="Arial" charset="0"/>
              </a:rPr>
              <a:t>reduces</a:t>
            </a:r>
            <a:r>
              <a:rPr lang="st" altLang="ko" sz="2400" dirty="0">
                <a:latin typeface="Arial" charset="0"/>
              </a:rPr>
              <a:t> 	</a:t>
            </a:r>
            <a:r>
              <a:rPr lang="en-US" altLang="ko" sz="2400" dirty="0">
                <a:latin typeface="Arial" charset="0"/>
              </a:rPr>
              <a:t>visibility</a:t>
            </a:r>
            <a:r>
              <a:rPr lang="se" altLang="ko" sz="2400" dirty="0">
                <a:latin typeface="Arial" charset="0"/>
              </a:rPr>
              <a:t> </a:t>
            </a:r>
            <a:r>
              <a:rPr lang="en-US" altLang="ko" sz="2400" dirty="0">
                <a:latin typeface="Arial" charset="0"/>
              </a:rPr>
              <a:t>is</a:t>
            </a:r>
            <a:r>
              <a:rPr lang="ms" altLang="ko" sz="2400" dirty="0">
                <a:latin typeface="Arial" charset="0"/>
              </a:rPr>
              <a:t> </a:t>
            </a:r>
            <a:r>
              <a:rPr lang="en-US" altLang="ko" sz="2400" dirty="0">
                <a:latin typeface="Arial" charset="0"/>
              </a:rPr>
              <a:t>to</a:t>
            </a:r>
            <a:r>
              <a:rPr lang="sw" altLang="ko" sz="2400" dirty="0">
                <a:latin typeface="Arial" charset="0"/>
              </a:rPr>
              <a:t>:</a:t>
            </a:r>
          </a:p>
          <a:p>
            <a:pPr>
              <a:defRPr/>
            </a:pPr>
            <a:endParaRPr lang="sw" altLang="ko" sz="2400" dirty="0">
              <a:latin typeface="Arial" charset="0"/>
            </a:endParaRPr>
          </a:p>
          <a:p>
            <a:pPr marL="914400" lvl="1" indent="-457200">
              <a:buFontTx/>
              <a:buAutoNum type="alphaLcParenR"/>
              <a:defRPr/>
            </a:pPr>
            <a:r>
              <a:rPr lang="en-US" sz="2400" dirty="0">
                <a:latin typeface="Arial" charset="0"/>
              </a:rPr>
              <a:t>Honk</a:t>
            </a:r>
            <a:r>
              <a:rPr lang="zh-Hans" altLang="en-US" sz="2400" dirty="0">
                <a:latin typeface="Arial" charset="0"/>
              </a:rPr>
              <a:t> </a:t>
            </a:r>
            <a:r>
              <a:rPr lang="en-US" altLang="zh-Hans" sz="2400" dirty="0">
                <a:latin typeface="Arial" charset="0"/>
              </a:rPr>
              <a:t>the</a:t>
            </a:r>
            <a:r>
              <a:rPr lang="el" altLang="zh-Hans" sz="2400" dirty="0">
                <a:latin typeface="Arial" charset="0"/>
              </a:rPr>
              <a:t> </a:t>
            </a:r>
            <a:r>
              <a:rPr lang="en-US" altLang="zh-Hans" sz="2400" dirty="0">
                <a:latin typeface="Arial" charset="0"/>
              </a:rPr>
              <a:t>horn</a:t>
            </a:r>
            <a:r>
              <a:rPr lang="he" altLang="zh-Hans" sz="2400" dirty="0">
                <a:latin typeface="Arial" charset="0"/>
              </a:rPr>
              <a:t> </a:t>
            </a:r>
            <a:r>
              <a:rPr lang="en-US" altLang="zh-Hans" sz="2400" dirty="0">
                <a:latin typeface="Arial" charset="0"/>
              </a:rPr>
              <a:t>con</a:t>
            </a:r>
            <a:r>
              <a:rPr lang="en-US" altLang="ja" sz="2400" dirty="0">
                <a:latin typeface="Arial" charset="0"/>
              </a:rPr>
              <a:t>t</a:t>
            </a:r>
            <a:r>
              <a:rPr lang="en-US" altLang="ko" sz="2400" dirty="0">
                <a:latin typeface="Arial" charset="0"/>
              </a:rPr>
              <a:t>inuously</a:t>
            </a:r>
            <a:r>
              <a:rPr lang="hr" altLang="ko" sz="2400" dirty="0">
                <a:latin typeface="Arial" charset="0"/>
              </a:rPr>
              <a:t> </a:t>
            </a:r>
            <a:r>
              <a:rPr lang="en-US" altLang="ko" sz="2400" dirty="0">
                <a:latin typeface="Arial" charset="0"/>
              </a:rPr>
              <a:t>so</a:t>
            </a:r>
            <a:r>
              <a:rPr lang="sv" altLang="ko" sz="2400" dirty="0">
                <a:latin typeface="Arial" charset="0"/>
              </a:rPr>
              <a:t> </a:t>
            </a:r>
            <a:r>
              <a:rPr lang="en-US" altLang="ko" sz="2400" dirty="0">
                <a:latin typeface="Arial" charset="0"/>
              </a:rPr>
              <a:t>other</a:t>
            </a:r>
            <a:r>
              <a:rPr lang="be" altLang="ko" sz="2400" dirty="0">
                <a:latin typeface="Arial" charset="0"/>
              </a:rPr>
              <a:t> </a:t>
            </a:r>
            <a:r>
              <a:rPr lang="en-US" altLang="ko" sz="2400" dirty="0">
                <a:latin typeface="Arial" charset="0"/>
              </a:rPr>
              <a:t>workers</a:t>
            </a:r>
            <a:r>
              <a:rPr lang="hy" altLang="ko" sz="2400" dirty="0">
                <a:latin typeface="Arial" charset="0"/>
              </a:rPr>
              <a:t> </a:t>
            </a:r>
            <a:r>
              <a:rPr lang="en-US" altLang="ko" sz="2400" dirty="0">
                <a:latin typeface="Arial" charset="0"/>
              </a:rPr>
              <a:t>know</a:t>
            </a:r>
            <a:r>
              <a:rPr lang="st" altLang="ko" sz="2400" dirty="0">
                <a:latin typeface="Arial" charset="0"/>
              </a:rPr>
              <a:t> </a:t>
            </a:r>
            <a:r>
              <a:rPr lang="en-US" altLang="ko" sz="2400" dirty="0">
                <a:latin typeface="Arial" charset="0"/>
              </a:rPr>
              <a:t>you</a:t>
            </a:r>
            <a:r>
              <a:rPr lang="xh" altLang="ko" sz="2400" dirty="0">
                <a:latin typeface="Arial" charset="0"/>
              </a:rPr>
              <a:t> </a:t>
            </a:r>
            <a:r>
              <a:rPr lang="en-US" altLang="ko" sz="2400" dirty="0">
                <a:latin typeface="Arial" charset="0"/>
              </a:rPr>
              <a:t>are</a:t>
            </a:r>
            <a:r>
              <a:rPr lang="fo" altLang="ko" sz="2400" dirty="0">
                <a:latin typeface="Arial" charset="0"/>
              </a:rPr>
              <a:t> </a:t>
            </a:r>
            <a:r>
              <a:rPr lang="en-US" altLang="ko" sz="2400" dirty="0">
                <a:latin typeface="Arial" charset="0"/>
              </a:rPr>
              <a:t>moving</a:t>
            </a:r>
            <a:r>
              <a:rPr lang="kk" altLang="ko" sz="2400" dirty="0">
                <a:latin typeface="Arial" charset="0"/>
              </a:rPr>
              <a:t>.</a:t>
            </a:r>
            <a:endParaRPr lang="en-US" altLang="ko" sz="2400" dirty="0">
              <a:latin typeface="Arial" charset="0"/>
            </a:endParaRPr>
          </a:p>
          <a:p>
            <a:pPr marL="457200" indent="-457200">
              <a:buFontTx/>
              <a:buAutoNum type="alphaLcParenR"/>
              <a:defRPr/>
            </a:pPr>
            <a:endParaRPr lang="en-US" altLang="ko" sz="2400" dirty="0">
              <a:latin typeface="Arial" charset="0"/>
            </a:endParaRPr>
          </a:p>
          <a:p>
            <a:pPr marL="914400" lvl="1" indent="-457200">
              <a:defRPr/>
            </a:pPr>
            <a:r>
              <a:rPr lang="en-US" sz="2400" dirty="0">
                <a:latin typeface="Arial" charset="0"/>
              </a:rPr>
              <a:t>b)  Driv</a:t>
            </a:r>
            <a:r>
              <a:rPr lang="en-US" altLang="zh-Hans" sz="2400" dirty="0">
                <a:latin typeface="Arial" charset="0"/>
              </a:rPr>
              <a:t>e</a:t>
            </a:r>
            <a:r>
              <a:rPr lang="cs" altLang="zh-Hans" sz="2400" dirty="0">
                <a:latin typeface="Arial" charset="0"/>
              </a:rPr>
              <a:t> </a:t>
            </a:r>
            <a:r>
              <a:rPr lang="en-US" altLang="zh-Hans" sz="2400" dirty="0">
                <a:latin typeface="Arial" charset="0"/>
              </a:rPr>
              <a:t>in</a:t>
            </a:r>
            <a:r>
              <a:rPr lang="el" altLang="zh-Hans" sz="2400" dirty="0">
                <a:latin typeface="Arial" charset="0"/>
              </a:rPr>
              <a:t> </a:t>
            </a:r>
            <a:r>
              <a:rPr lang="en-US" altLang="zh-Hans" sz="2400" dirty="0">
                <a:latin typeface="Arial" charset="0"/>
              </a:rPr>
              <a:t>reverse</a:t>
            </a:r>
            <a:r>
              <a:rPr lang="it" altLang="zh-Hans" sz="2400" dirty="0">
                <a:latin typeface="Arial" charset="0"/>
              </a:rPr>
              <a:t> </a:t>
            </a:r>
            <a:r>
              <a:rPr lang="en-US" altLang="ja" sz="2400" dirty="0">
                <a:latin typeface="Arial" charset="0"/>
              </a:rPr>
              <a:t>o</a:t>
            </a:r>
            <a:r>
              <a:rPr lang="en-US" altLang="ko" sz="2400" dirty="0">
                <a:latin typeface="Arial" charset="0"/>
              </a:rPr>
              <a:t>r</a:t>
            </a:r>
            <a:r>
              <a:rPr lang="nl" altLang="ko" sz="2400" dirty="0">
                <a:latin typeface="Arial" charset="0"/>
              </a:rPr>
              <a:t> </a:t>
            </a:r>
            <a:r>
              <a:rPr lang="en-US" altLang="ko" sz="2400" dirty="0">
                <a:latin typeface="Arial" charset="0"/>
              </a:rPr>
              <a:t>use</a:t>
            </a:r>
            <a:r>
              <a:rPr lang="rm" altLang="ko" sz="2400" dirty="0">
                <a:latin typeface="Arial" charset="0"/>
              </a:rPr>
              <a:t> </a:t>
            </a:r>
            <a:r>
              <a:rPr lang="en-US" altLang="ko" sz="2400" dirty="0">
                <a:latin typeface="Arial" charset="0"/>
              </a:rPr>
              <a:t>a</a:t>
            </a:r>
            <a:r>
              <a:rPr lang="ru" altLang="ko" sz="2400" dirty="0">
                <a:latin typeface="Arial" charset="0"/>
              </a:rPr>
              <a:t> </a:t>
            </a:r>
            <a:r>
              <a:rPr lang="en-US" altLang="ko" sz="2400" dirty="0">
                <a:latin typeface="Arial" charset="0"/>
              </a:rPr>
              <a:t>spotter</a:t>
            </a:r>
            <a:r>
              <a:rPr lang="id" altLang="ko" sz="2400" dirty="0">
                <a:latin typeface="Arial" charset="0"/>
              </a:rPr>
              <a:t>.</a:t>
            </a:r>
          </a:p>
          <a:p>
            <a:pPr marL="457200" indent="-457200">
              <a:buFontTx/>
              <a:buAutoNum type="alphaLcParenR"/>
              <a:defRPr/>
            </a:pPr>
            <a:endParaRPr lang="id" altLang="ko" sz="2400" dirty="0">
              <a:latin typeface="Arial" charset="0"/>
            </a:endParaRPr>
          </a:p>
          <a:p>
            <a:pPr marL="914400" lvl="1" indent="-457200">
              <a:defRPr/>
            </a:pPr>
            <a:r>
              <a:rPr lang="en-US" sz="2400" dirty="0">
                <a:latin typeface="Arial" charset="0"/>
              </a:rPr>
              <a:t>c)  Rais</a:t>
            </a:r>
            <a:r>
              <a:rPr lang="en-US" altLang="zh-Hans" sz="2400" dirty="0">
                <a:latin typeface="Arial" charset="0"/>
              </a:rPr>
              <a:t>e</a:t>
            </a:r>
            <a:r>
              <a:rPr lang="cs" altLang="zh-Hans" sz="2400" dirty="0">
                <a:latin typeface="Arial" charset="0"/>
              </a:rPr>
              <a:t> </a:t>
            </a:r>
            <a:r>
              <a:rPr lang="en-US" altLang="zh-Hans" sz="2400" dirty="0">
                <a:latin typeface="Arial" charset="0"/>
              </a:rPr>
              <a:t>the</a:t>
            </a:r>
            <a:r>
              <a:rPr lang="en" altLang="zh-Hans" sz="2400" dirty="0">
                <a:latin typeface="Arial" charset="0"/>
              </a:rPr>
              <a:t> </a:t>
            </a:r>
            <a:r>
              <a:rPr lang="en-US" altLang="zh-Hans" sz="2400" dirty="0">
                <a:latin typeface="Arial" charset="0"/>
              </a:rPr>
              <a:t>load</a:t>
            </a:r>
            <a:r>
              <a:rPr lang="hu" altLang="zh-Hans" sz="2400" dirty="0">
                <a:latin typeface="Arial" charset="0"/>
              </a:rPr>
              <a:t> </a:t>
            </a:r>
            <a:r>
              <a:rPr lang="en-US" altLang="zh-Hans" sz="2400" dirty="0">
                <a:latin typeface="Arial" charset="0"/>
              </a:rPr>
              <a:t>so</a:t>
            </a:r>
            <a:r>
              <a:rPr lang="ja" altLang="en-US" sz="2400" dirty="0">
                <a:latin typeface="Arial" charset="0"/>
              </a:rPr>
              <a:t> </a:t>
            </a:r>
            <a:r>
              <a:rPr lang="en-US" altLang="ko" sz="2400" dirty="0">
                <a:latin typeface="Arial" charset="0"/>
              </a:rPr>
              <a:t>you</a:t>
            </a:r>
            <a:r>
              <a:rPr lang="pl" altLang="ko" sz="2400" dirty="0">
                <a:latin typeface="Arial" charset="0"/>
              </a:rPr>
              <a:t> </a:t>
            </a:r>
            <a:r>
              <a:rPr lang="en-US" altLang="ko" sz="2400" dirty="0">
                <a:latin typeface="Arial" charset="0"/>
              </a:rPr>
              <a:t>can</a:t>
            </a:r>
            <a:r>
              <a:rPr lang="ru" altLang="ko" sz="2400" dirty="0">
                <a:latin typeface="Arial" charset="0"/>
              </a:rPr>
              <a:t> </a:t>
            </a:r>
            <a:r>
              <a:rPr lang="en-US" altLang="ko" sz="2400" dirty="0">
                <a:latin typeface="Arial" charset="0"/>
              </a:rPr>
              <a:t>see</a:t>
            </a:r>
            <a:r>
              <a:rPr lang="sv" altLang="ko" sz="2400" dirty="0">
                <a:latin typeface="Arial" charset="0"/>
              </a:rPr>
              <a:t> </a:t>
            </a:r>
            <a:r>
              <a:rPr lang="en-US" altLang="ko" sz="2400" dirty="0">
                <a:latin typeface="Arial" charset="0"/>
              </a:rPr>
              <a:t>under</a:t>
            </a:r>
            <a:r>
              <a:rPr lang="be" altLang="ko" sz="2400" dirty="0">
                <a:latin typeface="Arial" charset="0"/>
              </a:rPr>
              <a:t> </a:t>
            </a:r>
            <a:r>
              <a:rPr lang="en-US" altLang="ko" sz="2400" dirty="0">
                <a:latin typeface="Arial" charset="0"/>
              </a:rPr>
              <a:t>it</a:t>
            </a:r>
            <a:r>
              <a:rPr lang="lv" altLang="ko" sz="2400" dirty="0">
                <a:latin typeface="Arial" charset="0"/>
              </a:rPr>
              <a:t>.</a:t>
            </a:r>
            <a:endParaRPr lang="lt" altLang="ko" sz="2400" dirty="0">
              <a:latin typeface="Arial" charset="0"/>
            </a:endParaRPr>
          </a:p>
          <a:p>
            <a:pPr marL="457200" indent="-457200">
              <a:buFontTx/>
              <a:buAutoNum type="alphaLcParenR"/>
              <a:defRPr/>
            </a:pPr>
            <a:endParaRPr lang="en-US" altLang="ko" sz="2400" dirty="0">
              <a:latin typeface="Arial" charset="0"/>
            </a:endParaRPr>
          </a:p>
          <a:p>
            <a:pPr marL="914400" lvl="1" indent="-457200">
              <a:defRPr/>
            </a:pPr>
            <a:r>
              <a:rPr lang="en-US" sz="2400" dirty="0">
                <a:latin typeface="Arial" charset="0"/>
              </a:rPr>
              <a:t>d)  Walk</a:t>
            </a:r>
            <a:r>
              <a:rPr lang="zh-Hans" altLang="en-US" sz="2400" dirty="0">
                <a:latin typeface="Arial" charset="0"/>
              </a:rPr>
              <a:t> </a:t>
            </a:r>
            <a:r>
              <a:rPr lang="en-US" altLang="zh-Hans" sz="2400" dirty="0">
                <a:latin typeface="Arial" charset="0"/>
              </a:rPr>
              <a:t>the</a:t>
            </a:r>
            <a:r>
              <a:rPr lang="el" altLang="zh-Hans" sz="2400" dirty="0">
                <a:latin typeface="Arial" charset="0"/>
              </a:rPr>
              <a:t> </a:t>
            </a:r>
            <a:r>
              <a:rPr lang="en-US" altLang="zh-Hans" sz="2400" dirty="0">
                <a:latin typeface="Arial" charset="0"/>
              </a:rPr>
              <a:t>route</a:t>
            </a:r>
            <a:r>
              <a:rPr lang="hu" altLang="zh-Hans" sz="2400" dirty="0">
                <a:latin typeface="Arial" charset="0"/>
              </a:rPr>
              <a:t> </a:t>
            </a:r>
            <a:r>
              <a:rPr lang="en-US" altLang="zh-Hans" sz="2400" dirty="0">
                <a:latin typeface="Arial" charset="0"/>
              </a:rPr>
              <a:t>fi</a:t>
            </a:r>
            <a:r>
              <a:rPr lang="en-US" altLang="ja" sz="2400" dirty="0">
                <a:latin typeface="Arial" charset="0"/>
              </a:rPr>
              <a:t>r</a:t>
            </a:r>
            <a:r>
              <a:rPr lang="en-US" altLang="ko" sz="2400" dirty="0">
                <a:latin typeface="Arial" charset="0"/>
              </a:rPr>
              <a:t>st</a:t>
            </a:r>
            <a:r>
              <a:rPr lang="no" altLang="ko" sz="2400" dirty="0">
                <a:latin typeface="Arial" charset="0"/>
              </a:rPr>
              <a:t> </a:t>
            </a:r>
            <a:r>
              <a:rPr lang="pl" altLang="ko" sz="2400" dirty="0">
                <a:latin typeface="Arial" charset="0"/>
              </a:rPr>
              <a:t> </a:t>
            </a:r>
            <a:r>
              <a:rPr lang="en-US" altLang="ko" sz="2400" dirty="0">
                <a:latin typeface="Arial" charset="0"/>
              </a:rPr>
              <a:t>so</a:t>
            </a:r>
            <a:r>
              <a:rPr lang="ro" altLang="ko" sz="2400" dirty="0">
                <a:latin typeface="Arial" charset="0"/>
              </a:rPr>
              <a:t> </a:t>
            </a:r>
            <a:r>
              <a:rPr lang="en-US" altLang="ko" sz="2400" dirty="0">
                <a:latin typeface="Arial" charset="0"/>
              </a:rPr>
              <a:t>you</a:t>
            </a:r>
            <a:r>
              <a:rPr lang="sq" altLang="ko" sz="2400" dirty="0">
                <a:latin typeface="Arial" charset="0"/>
              </a:rPr>
              <a:t> </a:t>
            </a:r>
            <a:r>
              <a:rPr lang="en-US" altLang="ko" sz="2400" dirty="0">
                <a:latin typeface="Arial" charset="0"/>
              </a:rPr>
              <a:t>know</a:t>
            </a:r>
            <a:r>
              <a:rPr lang="id" altLang="ko" sz="2400" dirty="0">
                <a:latin typeface="Arial" charset="0"/>
              </a:rPr>
              <a:t> </a:t>
            </a:r>
            <a:r>
              <a:rPr lang="en-US" altLang="ko" sz="2400" dirty="0">
                <a:latin typeface="Arial" charset="0"/>
              </a:rPr>
              <a:t>where</a:t>
            </a:r>
            <a:r>
              <a:rPr lang="lt" altLang="ko" sz="2400" dirty="0">
                <a:latin typeface="Arial" charset="0"/>
              </a:rPr>
              <a:t> </a:t>
            </a:r>
            <a:r>
              <a:rPr lang="en-US" altLang="ko" sz="2400" dirty="0">
                <a:latin typeface="Arial" charset="0"/>
              </a:rPr>
              <a:t>to</a:t>
            </a:r>
            <a:r>
              <a:rPr lang="vi" altLang="ko" sz="2400" dirty="0">
                <a:latin typeface="Arial" charset="0"/>
              </a:rPr>
              <a:t> </a:t>
            </a:r>
            <a:r>
              <a:rPr lang="en-US" altLang="ko" sz="2400" dirty="0">
                <a:latin typeface="Arial" charset="0"/>
              </a:rPr>
              <a:t>go</a:t>
            </a:r>
            <a:r>
              <a:rPr lang="eu" altLang="ko" sz="2400" dirty="0">
                <a:latin typeface="Arial" charset="0"/>
              </a:rPr>
              <a:t>.</a:t>
            </a:r>
            <a:endParaRPr lang="tk" altLang="ko" sz="2400" dirty="0">
              <a:latin typeface="Arial" charset="0"/>
            </a:endParaRPr>
          </a:p>
        </p:txBody>
      </p:sp>
      <p:grpSp>
        <p:nvGrpSpPr>
          <p:cNvPr id="75779" name="Group 2">
            <a:extLst>
              <a:ext uri="{FF2B5EF4-FFF2-40B4-BE49-F238E27FC236}">
                <a16:creationId xmlns:a16="http://schemas.microsoft.com/office/drawing/2014/main" id="{D8119BA8-E29B-4371-B2EF-4AFB20D3B3E8}"/>
              </a:ext>
            </a:extLst>
          </p:cNvPr>
          <p:cNvGrpSpPr>
            <a:grpSpLocks/>
          </p:cNvGrpSpPr>
          <p:nvPr/>
        </p:nvGrpSpPr>
        <p:grpSpPr bwMode="auto">
          <a:xfrm>
            <a:off x="0" y="76200"/>
            <a:ext cx="9144000" cy="1066800"/>
            <a:chOff x="0" y="76200"/>
            <a:chExt cx="9144000" cy="1143000"/>
          </a:xfrm>
        </p:grpSpPr>
        <p:sp>
          <p:nvSpPr>
            <p:cNvPr id="75780" name="TextBox 3">
              <a:extLst>
                <a:ext uri="{FF2B5EF4-FFF2-40B4-BE49-F238E27FC236}">
                  <a16:creationId xmlns:a16="http://schemas.microsoft.com/office/drawing/2014/main" id="{5F64E9D8-3010-73B5-EAB0-4668B8D3CF4D}"/>
                </a:ext>
              </a:extLst>
            </p:cNvPr>
            <p:cNvSpPr txBox="1">
              <a:spLocks noChangeArrowheads="1"/>
            </p:cNvSpPr>
            <p:nvPr/>
          </p:nvSpPr>
          <p:spPr bwMode="auto">
            <a:xfrm>
              <a:off x="304800" y="76200"/>
              <a:ext cx="8534400" cy="75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a:solidFill>
                    <a:schemeClr val="tx2"/>
                  </a:solidFill>
                </a:rPr>
                <a:t>Quiz</a:t>
              </a:r>
            </a:p>
          </p:txBody>
        </p:sp>
        <p:cxnSp>
          <p:nvCxnSpPr>
            <p:cNvPr id="5" name="Straight Connector 4">
              <a:extLst>
                <a:ext uri="{FF2B5EF4-FFF2-40B4-BE49-F238E27FC236}">
                  <a16:creationId xmlns:a16="http://schemas.microsoft.com/office/drawing/2014/main" id="{67D1FAA7-0779-286E-04E5-04564607FB2E}"/>
                </a:ext>
              </a:extLst>
            </p:cNvPr>
            <p:cNvCxnSpPr/>
            <p:nvPr/>
          </p:nvCxnSpPr>
          <p:spPr>
            <a:xfrm>
              <a:off x="0" y="1219200"/>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8078CE-DE29-0503-56A1-DA73152CB73B}"/>
              </a:ext>
            </a:extLst>
          </p:cNvPr>
          <p:cNvSpPr/>
          <p:nvPr/>
        </p:nvSpPr>
        <p:spPr>
          <a:xfrm>
            <a:off x="1127125" y="1735138"/>
            <a:ext cx="6797675" cy="4894262"/>
          </a:xfrm>
          <a:prstGeom prst="rect">
            <a:avLst/>
          </a:prstGeom>
        </p:spPr>
        <p:txBody>
          <a:bodyPr>
            <a:spAutoFit/>
          </a:bodyPr>
          <a:lstStyle/>
          <a:p>
            <a:pPr>
              <a:tabLst>
                <a:tab pos="460375" algn="l"/>
              </a:tabLst>
              <a:defRPr/>
            </a:pPr>
            <a:r>
              <a:rPr lang="en-US" sz="2400" dirty="0">
                <a:latin typeface="Arial" charset="0"/>
              </a:rPr>
              <a:t>8. 	A</a:t>
            </a:r>
            <a:r>
              <a:rPr lang="bg" sz="2400" dirty="0">
                <a:latin typeface="Arial" charset="0"/>
              </a:rPr>
              <a:t> </a:t>
            </a:r>
            <a:r>
              <a:rPr lang="en-US" sz="2400" dirty="0">
                <a:latin typeface="Arial" charset="0"/>
              </a:rPr>
              <a:t>p</a:t>
            </a:r>
            <a:r>
              <a:rPr lang="en-US" altLang="zh-Hans" sz="2400" dirty="0">
                <a:latin typeface="Arial" charset="0"/>
              </a:rPr>
              <a:t>ropane</a:t>
            </a:r>
            <a:r>
              <a:rPr lang="es" altLang="zh-Hans" sz="2400" dirty="0">
                <a:latin typeface="Arial" charset="0"/>
              </a:rPr>
              <a:t> </a:t>
            </a:r>
            <a:r>
              <a:rPr lang="en-US" altLang="zh-Hans" sz="2400" dirty="0">
                <a:latin typeface="Arial" charset="0"/>
              </a:rPr>
              <a:t>powere</a:t>
            </a:r>
            <a:r>
              <a:rPr lang="en-US" altLang="ja" sz="2400" dirty="0">
                <a:latin typeface="Arial" charset="0"/>
              </a:rPr>
              <a:t>d</a:t>
            </a:r>
            <a:r>
              <a:rPr lang="ko" altLang="en-US" sz="2400" dirty="0">
                <a:latin typeface="Arial" charset="0"/>
              </a:rPr>
              <a:t> </a:t>
            </a:r>
            <a:r>
              <a:rPr lang="en-US" altLang="ko" sz="2400" dirty="0">
                <a:latin typeface="Arial" charset="0"/>
              </a:rPr>
              <a:t>forklifts</a:t>
            </a:r>
            <a:r>
              <a:rPr lang="sq" altLang="ko" sz="2400" dirty="0">
                <a:latin typeface="Arial" charset="0"/>
              </a:rPr>
              <a:t> </a:t>
            </a:r>
            <a:r>
              <a:rPr lang="en-US" altLang="ko" sz="2400" dirty="0">
                <a:latin typeface="Arial" charset="0"/>
              </a:rPr>
              <a:t>doesn‘t</a:t>
            </a:r>
            <a:r>
              <a:rPr lang="sl" altLang="ko" sz="2400" dirty="0">
                <a:latin typeface="Arial" charset="0"/>
              </a:rPr>
              <a:t> </a:t>
            </a:r>
            <a:r>
              <a:rPr lang="en-US" altLang="ko" sz="2400" dirty="0">
                <a:latin typeface="Arial" charset="0"/>
              </a:rPr>
              <a:t>cause</a:t>
            </a:r>
            <a:r>
              <a:rPr lang="hy" altLang="ko" sz="2400" dirty="0">
                <a:latin typeface="Arial" charset="0"/>
              </a:rPr>
              <a:t> </a:t>
            </a:r>
            <a:r>
              <a:rPr lang="en-US" altLang="ko" sz="2400" dirty="0">
                <a:latin typeface="Arial" charset="0"/>
              </a:rPr>
              <a:t>a</a:t>
            </a:r>
            <a:r>
              <a:rPr lang="eu" altLang="ko" sz="2400" dirty="0">
                <a:latin typeface="Arial" charset="0"/>
              </a:rPr>
              <a:t> 	</a:t>
            </a:r>
            <a:r>
              <a:rPr lang="en-US" altLang="ko" sz="2400" dirty="0">
                <a:latin typeface="Arial" charset="0"/>
              </a:rPr>
              <a:t>carbon</a:t>
            </a:r>
            <a:r>
              <a:rPr lang="xh" altLang="ko" sz="2400" dirty="0">
                <a:latin typeface="Arial" charset="0"/>
              </a:rPr>
              <a:t> </a:t>
            </a:r>
            <a:r>
              <a:rPr lang="en-US" altLang="ko" sz="2400" dirty="0">
                <a:latin typeface="Arial" charset="0"/>
              </a:rPr>
              <a:t>monoxide</a:t>
            </a:r>
            <a:r>
              <a:rPr lang="yi" altLang="ko" sz="2400" dirty="0">
                <a:latin typeface="Arial" charset="0"/>
              </a:rPr>
              <a:t> </a:t>
            </a:r>
            <a:r>
              <a:rPr lang="en-US" altLang="ko" sz="2400" dirty="0">
                <a:latin typeface="Arial" charset="0"/>
              </a:rPr>
              <a:t>hazard</a:t>
            </a:r>
            <a:r>
              <a:rPr lang="tt" altLang="ko" sz="2400" dirty="0">
                <a:latin typeface="Arial" charset="0"/>
              </a:rPr>
              <a:t> </a:t>
            </a:r>
            <a:r>
              <a:rPr lang="en-US" altLang="ko" sz="2400" dirty="0">
                <a:latin typeface="Arial" charset="0"/>
              </a:rPr>
              <a:t>if</a:t>
            </a:r>
            <a:r>
              <a:rPr lang="gu" altLang="ko" sz="2400" dirty="0">
                <a:latin typeface="Arial" charset="0"/>
              </a:rPr>
              <a:t>:</a:t>
            </a:r>
          </a:p>
          <a:p>
            <a:pPr>
              <a:defRPr/>
            </a:pPr>
            <a:endParaRPr lang="gu" altLang="ko" sz="2400" dirty="0">
              <a:latin typeface="Arial" charset="0"/>
            </a:endParaRPr>
          </a:p>
          <a:p>
            <a:pPr marL="914400" indent="-454025">
              <a:buFont typeface="+mj-lt"/>
              <a:buAutoNum type="alphaLcParenR"/>
              <a:defRPr/>
            </a:pPr>
            <a:r>
              <a:rPr lang="en-US" sz="2400" dirty="0">
                <a:latin typeface="Arial" charset="0"/>
              </a:rPr>
              <a:t>It</a:t>
            </a:r>
            <a:r>
              <a:rPr lang="bg" sz="2400" dirty="0">
                <a:latin typeface="Arial" charset="0"/>
              </a:rPr>
              <a:t> </a:t>
            </a:r>
            <a:r>
              <a:rPr lang="en-US" sz="2400" dirty="0">
                <a:latin typeface="Arial" charset="0"/>
              </a:rPr>
              <a:t>i</a:t>
            </a:r>
            <a:r>
              <a:rPr lang="en-US" altLang="zh-Hans" sz="2400" dirty="0">
                <a:latin typeface="Arial" charset="0"/>
              </a:rPr>
              <a:t>s</a:t>
            </a:r>
            <a:r>
              <a:rPr lang="cs" altLang="zh-Hans" sz="2400" dirty="0">
                <a:latin typeface="Arial" charset="0"/>
              </a:rPr>
              <a:t> </a:t>
            </a:r>
            <a:r>
              <a:rPr lang="en-US" altLang="zh-Hans" sz="2400" dirty="0">
                <a:latin typeface="Arial" charset="0"/>
              </a:rPr>
              <a:t>well</a:t>
            </a:r>
            <a:r>
              <a:rPr lang="es" altLang="zh-Hans" sz="2400" dirty="0">
                <a:latin typeface="Arial" charset="0"/>
              </a:rPr>
              <a:t>-</a:t>
            </a:r>
            <a:r>
              <a:rPr lang="en-US" altLang="zh-Hans" sz="2400" dirty="0">
                <a:latin typeface="Arial" charset="0"/>
              </a:rPr>
              <a:t>tuned</a:t>
            </a:r>
            <a:r>
              <a:rPr lang="it" altLang="zh-Hans" sz="2400" dirty="0">
                <a:latin typeface="Arial" charset="0"/>
              </a:rPr>
              <a:t> </a:t>
            </a:r>
            <a:r>
              <a:rPr lang="en-US" altLang="ja" sz="2400" dirty="0">
                <a:latin typeface="Arial" charset="0"/>
              </a:rPr>
              <a:t>a</a:t>
            </a:r>
            <a:r>
              <a:rPr lang="en-US" altLang="ko" sz="2400" dirty="0">
                <a:latin typeface="Arial" charset="0"/>
              </a:rPr>
              <a:t>nd</a:t>
            </a:r>
            <a:r>
              <a:rPr lang="no" altLang="ko" sz="2400" dirty="0">
                <a:latin typeface="Arial" charset="0"/>
              </a:rPr>
              <a:t> </a:t>
            </a:r>
            <a:r>
              <a:rPr lang="en-US" altLang="ko" sz="2400" dirty="0">
                <a:latin typeface="Arial" charset="0"/>
              </a:rPr>
              <a:t>there</a:t>
            </a:r>
            <a:r>
              <a:rPr lang="hr" altLang="ko" sz="2400" dirty="0">
                <a:latin typeface="Arial" charset="0"/>
              </a:rPr>
              <a:t> </a:t>
            </a:r>
            <a:r>
              <a:rPr lang="en-US" altLang="ko" sz="2400" dirty="0">
                <a:latin typeface="Arial" charset="0"/>
              </a:rPr>
              <a:t>is</a:t>
            </a:r>
            <a:r>
              <a:rPr lang="sv" altLang="ko" sz="2400" dirty="0">
                <a:latin typeface="Arial" charset="0"/>
              </a:rPr>
              <a:t> </a:t>
            </a:r>
            <a:r>
              <a:rPr lang="en-US" altLang="ko" sz="2400" dirty="0">
                <a:latin typeface="Arial" charset="0"/>
              </a:rPr>
              <a:t>plenty</a:t>
            </a:r>
            <a:r>
              <a:rPr lang="sl" altLang="ko" sz="2400" dirty="0">
                <a:latin typeface="Arial" charset="0"/>
              </a:rPr>
              <a:t> </a:t>
            </a:r>
            <a:r>
              <a:rPr lang="en-US" altLang="ko" sz="2400" dirty="0">
                <a:latin typeface="Arial" charset="0"/>
              </a:rPr>
              <a:t>of</a:t>
            </a:r>
            <a:r>
              <a:rPr lang="lt" altLang="ko" sz="2400" dirty="0">
                <a:latin typeface="Arial" charset="0"/>
              </a:rPr>
              <a:t> </a:t>
            </a:r>
            <a:r>
              <a:rPr lang="en-US" altLang="ko" sz="2400" dirty="0">
                <a:latin typeface="Arial" charset="0"/>
              </a:rPr>
              <a:t>ventilation</a:t>
            </a:r>
            <a:r>
              <a:rPr lang="ve" altLang="ko" sz="2400" dirty="0">
                <a:latin typeface="Arial" charset="0"/>
              </a:rPr>
              <a:t>.</a:t>
            </a:r>
            <a:endParaRPr lang="xh" altLang="ko" sz="2400" dirty="0">
              <a:latin typeface="Arial" charset="0"/>
            </a:endParaRPr>
          </a:p>
          <a:p>
            <a:pPr marL="914400" indent="-454025">
              <a:buFont typeface="+mj-lt"/>
              <a:buAutoNum type="alphaLcParenR"/>
              <a:defRPr/>
            </a:pPr>
            <a:endParaRPr lang="en-US" altLang="ko" sz="2000" dirty="0">
              <a:latin typeface="Arial" charset="0"/>
            </a:endParaRPr>
          </a:p>
          <a:p>
            <a:pPr marL="914400" indent="-454025">
              <a:buFont typeface="+mj-lt"/>
              <a:buAutoNum type="alphaLcParenR"/>
              <a:defRPr/>
            </a:pPr>
            <a:r>
              <a:rPr lang="en-US" sz="2400" dirty="0">
                <a:latin typeface="Arial" charset="0"/>
              </a:rPr>
              <a:t>It</a:t>
            </a:r>
            <a:r>
              <a:rPr lang="bg" sz="2400" dirty="0">
                <a:latin typeface="Arial" charset="0"/>
              </a:rPr>
              <a:t> </a:t>
            </a:r>
            <a:r>
              <a:rPr lang="en-US" sz="2400" dirty="0">
                <a:latin typeface="Arial" charset="0"/>
              </a:rPr>
              <a:t>i</a:t>
            </a:r>
            <a:r>
              <a:rPr lang="en-US" altLang="zh-Hans" sz="2400" dirty="0">
                <a:latin typeface="Arial" charset="0"/>
              </a:rPr>
              <a:t>s</a:t>
            </a:r>
            <a:r>
              <a:rPr lang="cs" altLang="zh-Hans" sz="2400" dirty="0">
                <a:latin typeface="Arial" charset="0"/>
              </a:rPr>
              <a:t> </a:t>
            </a:r>
            <a:r>
              <a:rPr lang="en-US" altLang="zh-Hans" sz="2400" dirty="0">
                <a:latin typeface="Arial" charset="0"/>
              </a:rPr>
              <a:t>driven</a:t>
            </a:r>
            <a:r>
              <a:rPr lang="fr" altLang="zh-Hans" sz="2400" dirty="0">
                <a:latin typeface="Arial" charset="0"/>
              </a:rPr>
              <a:t> </a:t>
            </a:r>
            <a:r>
              <a:rPr lang="en-US" altLang="zh-Hans" sz="2400" dirty="0">
                <a:latin typeface="Arial" charset="0"/>
              </a:rPr>
              <a:t>slow</a:t>
            </a:r>
            <a:r>
              <a:rPr lang="en-US" altLang="ja" sz="2400" dirty="0">
                <a:latin typeface="Arial" charset="0"/>
              </a:rPr>
              <a:t>l</a:t>
            </a:r>
            <a:r>
              <a:rPr lang="en-US" altLang="ko" sz="2400" dirty="0">
                <a:latin typeface="Arial" charset="0"/>
              </a:rPr>
              <a:t>y</a:t>
            </a:r>
            <a:r>
              <a:rPr lang="nl" altLang="ko" sz="2400" dirty="0">
                <a:latin typeface="Arial" charset="0"/>
              </a:rPr>
              <a:t>.</a:t>
            </a:r>
            <a:endParaRPr lang="no" altLang="ko" sz="2400" dirty="0">
              <a:latin typeface="Arial" charset="0"/>
            </a:endParaRPr>
          </a:p>
          <a:p>
            <a:pPr marL="914400" indent="-454025">
              <a:buFont typeface="+mj-lt"/>
              <a:buAutoNum type="alphaLcParenR"/>
              <a:defRPr/>
            </a:pPr>
            <a:endParaRPr lang="en-US" altLang="ko" sz="2000" dirty="0">
              <a:latin typeface="Arial" charset="0"/>
            </a:endParaRPr>
          </a:p>
          <a:p>
            <a:pPr marL="914400" indent="-454025">
              <a:buFont typeface="+mj-lt"/>
              <a:buAutoNum type="alphaLcParenR"/>
              <a:defRPr/>
            </a:pPr>
            <a:r>
              <a:rPr lang="en-US" sz="2400" dirty="0">
                <a:latin typeface="Arial" charset="0"/>
              </a:rPr>
              <a:t>It</a:t>
            </a:r>
            <a:r>
              <a:rPr lang="bg" sz="2400" dirty="0">
                <a:latin typeface="Arial" charset="0"/>
              </a:rPr>
              <a:t> </a:t>
            </a:r>
            <a:r>
              <a:rPr lang="en-US" sz="2400" dirty="0">
                <a:latin typeface="Arial" charset="0"/>
              </a:rPr>
              <a:t>i</a:t>
            </a:r>
            <a:r>
              <a:rPr lang="en-US" altLang="zh-Hans" sz="2400" dirty="0">
                <a:latin typeface="Arial" charset="0"/>
              </a:rPr>
              <a:t>s</a:t>
            </a:r>
            <a:r>
              <a:rPr lang="cs" altLang="zh-Hans" sz="2400" dirty="0">
                <a:latin typeface="Arial" charset="0"/>
              </a:rPr>
              <a:t> </a:t>
            </a:r>
            <a:r>
              <a:rPr lang="en-US" altLang="zh-Hans" sz="2400" dirty="0">
                <a:latin typeface="Arial" charset="0"/>
              </a:rPr>
              <a:t>used</a:t>
            </a:r>
            <a:r>
              <a:rPr lang="es" altLang="zh-Hans" sz="2400" dirty="0">
                <a:latin typeface="Arial" charset="0"/>
              </a:rPr>
              <a:t> </a:t>
            </a:r>
            <a:r>
              <a:rPr lang="en-US" altLang="zh-Hans" sz="2400" dirty="0">
                <a:latin typeface="Arial" charset="0"/>
              </a:rPr>
              <a:t>in</a:t>
            </a:r>
            <a:r>
              <a:rPr lang="he" altLang="zh-Hans" sz="2400" dirty="0">
                <a:latin typeface="Arial" charset="0"/>
              </a:rPr>
              <a:t> </a:t>
            </a:r>
            <a:r>
              <a:rPr lang="en-US" altLang="zh-Hans" sz="2400" dirty="0">
                <a:latin typeface="Arial" charset="0"/>
              </a:rPr>
              <a:t>pla</a:t>
            </a:r>
            <a:r>
              <a:rPr lang="en-US" altLang="ja" sz="2400" dirty="0">
                <a:latin typeface="Arial" charset="0"/>
              </a:rPr>
              <a:t>c</a:t>
            </a:r>
            <a:r>
              <a:rPr lang="en-US" altLang="ko" sz="2400" dirty="0">
                <a:latin typeface="Arial" charset="0"/>
              </a:rPr>
              <a:t>e</a:t>
            </a:r>
            <a:r>
              <a:rPr lang="nl" altLang="ko" sz="2400" dirty="0">
                <a:latin typeface="Arial" charset="0"/>
              </a:rPr>
              <a:t> </a:t>
            </a:r>
            <a:r>
              <a:rPr lang="en-US" altLang="ko" sz="2400" dirty="0">
                <a:latin typeface="Arial" charset="0"/>
              </a:rPr>
              <a:t>of</a:t>
            </a:r>
            <a:r>
              <a:rPr lang="pt" altLang="ko" sz="2400" dirty="0">
                <a:latin typeface="Arial" charset="0"/>
              </a:rPr>
              <a:t> </a:t>
            </a:r>
            <a:r>
              <a:rPr lang="en-US" altLang="ko" sz="2400" dirty="0">
                <a:latin typeface="Arial" charset="0"/>
              </a:rPr>
              <a:t>a</a:t>
            </a:r>
            <a:r>
              <a:rPr lang="ro" altLang="ko" sz="2400" dirty="0">
                <a:latin typeface="Arial" charset="0"/>
              </a:rPr>
              <a:t> </a:t>
            </a:r>
            <a:r>
              <a:rPr lang="en-US" altLang="ko" sz="2400" dirty="0">
                <a:latin typeface="Arial" charset="0"/>
              </a:rPr>
              <a:t>gasoline</a:t>
            </a:r>
            <a:r>
              <a:rPr lang="id" altLang="ko" sz="2400" dirty="0">
                <a:latin typeface="Arial" charset="0"/>
              </a:rPr>
              <a:t>-</a:t>
            </a:r>
            <a:r>
              <a:rPr lang="en-US" altLang="ko" sz="2400" dirty="0">
                <a:latin typeface="Arial" charset="0"/>
              </a:rPr>
              <a:t>powered</a:t>
            </a:r>
            <a:r>
              <a:rPr lang="fa" altLang="ko" sz="2400" dirty="0">
                <a:latin typeface="Arial" charset="0"/>
              </a:rPr>
              <a:t> </a:t>
            </a:r>
            <a:r>
              <a:rPr lang="en-US" altLang="ko" sz="2400" dirty="0">
                <a:latin typeface="Arial" charset="0"/>
              </a:rPr>
              <a:t>forklift</a:t>
            </a:r>
            <a:r>
              <a:rPr lang="tn" altLang="ko" sz="2400" dirty="0">
                <a:latin typeface="Arial" charset="0"/>
              </a:rPr>
              <a:t>.</a:t>
            </a:r>
            <a:endParaRPr lang="ve" altLang="ko" sz="2400" dirty="0">
              <a:latin typeface="Arial" charset="0"/>
            </a:endParaRPr>
          </a:p>
          <a:p>
            <a:pPr lvl="2" indent="-454025">
              <a:buFont typeface="+mj-lt"/>
              <a:buAutoNum type="alphaLcParenR"/>
              <a:defRPr/>
            </a:pPr>
            <a:endParaRPr lang="en-US" altLang="ko" sz="2000" dirty="0">
              <a:latin typeface="Arial" charset="0"/>
            </a:endParaRPr>
          </a:p>
          <a:p>
            <a:pPr marL="914400" indent="-454025">
              <a:buFont typeface="+mj-lt"/>
              <a:buAutoNum type="alphaLcParenR"/>
              <a:defRPr/>
            </a:pPr>
            <a:r>
              <a:rPr lang="en-US" sz="2400" dirty="0">
                <a:latin typeface="Arial" charset="0"/>
              </a:rPr>
              <a:t>It</a:t>
            </a:r>
            <a:r>
              <a:rPr lang="bg" sz="2400" dirty="0">
                <a:latin typeface="Arial" charset="0"/>
              </a:rPr>
              <a:t> </a:t>
            </a:r>
            <a:r>
              <a:rPr lang="en-US" sz="2400" dirty="0">
                <a:latin typeface="Arial" charset="0"/>
              </a:rPr>
              <a:t>i</a:t>
            </a:r>
            <a:r>
              <a:rPr lang="en-US" altLang="zh-Hans" sz="2400" dirty="0">
                <a:latin typeface="Arial" charset="0"/>
              </a:rPr>
              <a:t>s</a:t>
            </a:r>
            <a:r>
              <a:rPr lang="cs" altLang="zh-Hans" sz="2400" dirty="0">
                <a:latin typeface="Arial" charset="0"/>
              </a:rPr>
              <a:t> </a:t>
            </a:r>
            <a:r>
              <a:rPr lang="en-US" altLang="zh-Hans" sz="2400" dirty="0">
                <a:latin typeface="Arial" charset="0"/>
              </a:rPr>
              <a:t>a</a:t>
            </a:r>
            <a:r>
              <a:rPr lang="de" altLang="zh-Hans" sz="2400" dirty="0">
                <a:latin typeface="Arial" charset="0"/>
              </a:rPr>
              <a:t> </a:t>
            </a:r>
            <a:r>
              <a:rPr lang="en-US" altLang="zh-Hans" sz="2400" dirty="0">
                <a:latin typeface="Arial" charset="0"/>
              </a:rPr>
              <a:t>brand</a:t>
            </a:r>
            <a:r>
              <a:rPr lang="he" altLang="zh-Hans" sz="2400" dirty="0">
                <a:latin typeface="Arial" charset="0"/>
              </a:rPr>
              <a:t>-</a:t>
            </a:r>
            <a:r>
              <a:rPr lang="en-US" altLang="zh-Hans" sz="2400" dirty="0">
                <a:latin typeface="Arial" charset="0"/>
              </a:rPr>
              <a:t>new</a:t>
            </a:r>
            <a:r>
              <a:rPr lang="ja" altLang="en-US" sz="2400" dirty="0">
                <a:latin typeface="Arial" charset="0"/>
              </a:rPr>
              <a:t> </a:t>
            </a:r>
            <a:r>
              <a:rPr lang="en-US" altLang="ko" sz="2400" dirty="0">
                <a:latin typeface="Arial" charset="0"/>
              </a:rPr>
              <a:t>model</a:t>
            </a:r>
            <a:r>
              <a:rPr lang="rm" altLang="ko" sz="2400" dirty="0">
                <a:latin typeface="Arial" charset="0"/>
              </a:rPr>
              <a:t>.</a:t>
            </a:r>
            <a:r>
              <a:rPr lang="ro" altLang="ko" sz="2400" dirty="0">
                <a:latin typeface="Arial" charset="0"/>
              </a:rPr>
              <a:t> </a:t>
            </a:r>
            <a:endParaRPr lang="ru" altLang="ko" sz="2400" dirty="0">
              <a:latin typeface="Arial" charset="0"/>
            </a:endParaRPr>
          </a:p>
          <a:p>
            <a:pPr>
              <a:defRPr/>
            </a:pPr>
            <a:endParaRPr lang="or" altLang="ko" sz="2400" dirty="0">
              <a:latin typeface="Arial" charset="0"/>
            </a:endParaRPr>
          </a:p>
        </p:txBody>
      </p:sp>
      <p:grpSp>
        <p:nvGrpSpPr>
          <p:cNvPr id="76803" name="Group 2">
            <a:extLst>
              <a:ext uri="{FF2B5EF4-FFF2-40B4-BE49-F238E27FC236}">
                <a16:creationId xmlns:a16="http://schemas.microsoft.com/office/drawing/2014/main" id="{298918F1-8A85-A204-FDBE-59F38DF6A405}"/>
              </a:ext>
            </a:extLst>
          </p:cNvPr>
          <p:cNvGrpSpPr>
            <a:grpSpLocks/>
          </p:cNvGrpSpPr>
          <p:nvPr/>
        </p:nvGrpSpPr>
        <p:grpSpPr bwMode="auto">
          <a:xfrm>
            <a:off x="0" y="76200"/>
            <a:ext cx="9144000" cy="1143000"/>
            <a:chOff x="0" y="76200"/>
            <a:chExt cx="9144000" cy="1143000"/>
          </a:xfrm>
        </p:grpSpPr>
        <p:sp>
          <p:nvSpPr>
            <p:cNvPr id="76804" name="TextBox 3">
              <a:extLst>
                <a:ext uri="{FF2B5EF4-FFF2-40B4-BE49-F238E27FC236}">
                  <a16:creationId xmlns:a16="http://schemas.microsoft.com/office/drawing/2014/main" id="{A16D9D73-FE32-1753-A187-BE5AFCABBDD1}"/>
                </a:ext>
              </a:extLst>
            </p:cNvPr>
            <p:cNvSpPr txBox="1">
              <a:spLocks noChangeArrowheads="1"/>
            </p:cNvSpPr>
            <p:nvPr/>
          </p:nvSpPr>
          <p:spPr bwMode="auto">
            <a:xfrm>
              <a:off x="304800" y="76200"/>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a:solidFill>
                    <a:schemeClr val="tx2"/>
                  </a:solidFill>
                </a:rPr>
                <a:t>Quiz</a:t>
              </a:r>
            </a:p>
          </p:txBody>
        </p:sp>
        <p:cxnSp>
          <p:nvCxnSpPr>
            <p:cNvPr id="5" name="Straight Connector 4">
              <a:extLst>
                <a:ext uri="{FF2B5EF4-FFF2-40B4-BE49-F238E27FC236}">
                  <a16:creationId xmlns:a16="http://schemas.microsoft.com/office/drawing/2014/main" id="{54395842-876F-D0BA-393D-C47C1C062E52}"/>
                </a:ext>
              </a:extLst>
            </p:cNvPr>
            <p:cNvCxnSpPr/>
            <p:nvPr/>
          </p:nvCxnSpPr>
          <p:spPr>
            <a:xfrm>
              <a:off x="0" y="1219200"/>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4491108-56D6-A83B-FAE3-F9B9E1A9C6EF}"/>
              </a:ext>
            </a:extLst>
          </p:cNvPr>
          <p:cNvSpPr>
            <a:spLocks noGrp="1"/>
          </p:cNvSpPr>
          <p:nvPr>
            <p:ph type="title"/>
          </p:nvPr>
        </p:nvSpPr>
        <p:spPr>
          <a:xfrm>
            <a:off x="304800" y="685800"/>
            <a:ext cx="4114800" cy="685800"/>
          </a:xfrm>
        </p:spPr>
        <p:txBody>
          <a:bodyPr/>
          <a:lstStyle/>
          <a:p>
            <a:pPr marL="227013" eaLnBrk="1"/>
            <a:r>
              <a:rPr lang="en-US" altLang="en-US" sz="2800" b="0" i="1" u="sng">
                <a:solidFill>
                  <a:schemeClr val="tx1"/>
                </a:solidFill>
              </a:rPr>
              <a:t>Class 1 Electric Truck </a:t>
            </a:r>
          </a:p>
        </p:txBody>
      </p:sp>
      <p:pic>
        <p:nvPicPr>
          <p:cNvPr id="21507" name="Picture 2" descr="br128.jpg">
            <a:extLst>
              <a:ext uri="{FF2B5EF4-FFF2-40B4-BE49-F238E27FC236}">
                <a16:creationId xmlns:a16="http://schemas.microsoft.com/office/drawing/2014/main" id="{44D25848-DBC9-A1AA-799A-26159C55BB90}"/>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943600" y="1219200"/>
            <a:ext cx="2439988"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descr="br127.jpg">
            <a:extLst>
              <a:ext uri="{FF2B5EF4-FFF2-40B4-BE49-F238E27FC236}">
                <a16:creationId xmlns:a16="http://schemas.microsoft.com/office/drawing/2014/main" id="{20A6E8A4-8F46-C87B-9D90-A281B85B1E1A}"/>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381000" y="3276600"/>
            <a:ext cx="2573338"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a:extLst>
              <a:ext uri="{FF2B5EF4-FFF2-40B4-BE49-F238E27FC236}">
                <a16:creationId xmlns:a16="http://schemas.microsoft.com/office/drawing/2014/main" id="{9240F9A7-CCF6-7109-E919-FC77FCE9BE4D}"/>
              </a:ext>
            </a:extLst>
          </p:cNvPr>
          <p:cNvSpPr txBox="1">
            <a:spLocks noChangeArrowheads="1"/>
          </p:cNvSpPr>
          <p:nvPr/>
        </p:nvSpPr>
        <p:spPr bwMode="auto">
          <a:xfrm>
            <a:off x="533400" y="1447800"/>
            <a:ext cx="4495800" cy="1806575"/>
          </a:xfrm>
          <a:prstGeom prst="rect">
            <a:avLst/>
          </a:prstGeom>
          <a:noFill/>
          <a:ln w="9525">
            <a:noFill/>
            <a:miter lim="800000"/>
            <a:headEnd/>
            <a:tailEnd/>
          </a:ln>
        </p:spPr>
        <p:txBody>
          <a:bodyPr lIns="82945" tIns="41473" rIns="82945" bIns="41473">
            <a:spAutoFit/>
          </a:bodyPr>
          <a:lstStyle/>
          <a:p>
            <a:pPr>
              <a:defRPr/>
            </a:pPr>
            <a:r>
              <a:rPr lang="en-US" sz="2000" dirty="0"/>
              <a:t>Has the following:</a:t>
            </a:r>
          </a:p>
          <a:p>
            <a:pPr marL="914400" indent="-460375">
              <a:spcBef>
                <a:spcPts val="600"/>
              </a:spcBef>
              <a:buFont typeface="+mj-lt"/>
              <a:buAutoNum type="arabicPeriod"/>
              <a:defRPr/>
            </a:pPr>
            <a:r>
              <a:rPr lang="en-US" dirty="0"/>
              <a:t>Electric motor</a:t>
            </a:r>
          </a:p>
          <a:p>
            <a:pPr marL="914400" indent="-460375">
              <a:spcBef>
                <a:spcPts val="600"/>
              </a:spcBef>
              <a:buFont typeface="+mj-lt"/>
              <a:buAutoNum type="arabicPeriod"/>
              <a:defRPr/>
            </a:pPr>
            <a:r>
              <a:rPr lang="en-US" dirty="0"/>
              <a:t>A counter-weight in the rear</a:t>
            </a:r>
          </a:p>
          <a:p>
            <a:pPr marL="914400" indent="-460375">
              <a:spcBef>
                <a:spcPts val="600"/>
              </a:spcBef>
              <a:buFont typeface="+mj-lt"/>
              <a:buAutoNum type="arabicPeriod"/>
              <a:defRPr/>
            </a:pPr>
            <a:r>
              <a:rPr lang="en-US" dirty="0"/>
              <a:t>Solid or pneumatic (air filled) tires</a:t>
            </a:r>
          </a:p>
          <a:p>
            <a:pPr marL="914400" indent="-460375">
              <a:spcBef>
                <a:spcPts val="600"/>
              </a:spcBef>
              <a:buFont typeface="+mj-lt"/>
              <a:buAutoNum type="arabicPeriod"/>
              <a:defRPr/>
            </a:pPr>
            <a:r>
              <a:rPr lang="en-US" dirty="0"/>
              <a:t>Operator sits and drives</a:t>
            </a:r>
          </a:p>
        </p:txBody>
      </p:sp>
      <p:sp>
        <p:nvSpPr>
          <p:cNvPr id="21510" name="Rectangle 19">
            <a:extLst>
              <a:ext uri="{FF2B5EF4-FFF2-40B4-BE49-F238E27FC236}">
                <a16:creationId xmlns:a16="http://schemas.microsoft.com/office/drawing/2014/main" id="{073BF3E3-3A9D-68F7-13B4-D6E9340D47E0}"/>
              </a:ext>
            </a:extLst>
          </p:cNvPr>
          <p:cNvSpPr>
            <a:spLocks noChangeArrowheads="1"/>
          </p:cNvSpPr>
          <p:nvPr/>
        </p:nvSpPr>
        <p:spPr bwMode="auto">
          <a:xfrm>
            <a:off x="3886200" y="3429000"/>
            <a:ext cx="1981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The "mast“ is the telescoping track on which the forks and load are raised and lowered. </a:t>
            </a:r>
          </a:p>
        </p:txBody>
      </p:sp>
      <p:sp>
        <p:nvSpPr>
          <p:cNvPr id="21511" name="Rectangle 20">
            <a:extLst>
              <a:ext uri="{FF2B5EF4-FFF2-40B4-BE49-F238E27FC236}">
                <a16:creationId xmlns:a16="http://schemas.microsoft.com/office/drawing/2014/main" id="{46DE1481-B71B-AA76-97FB-BB259A366575}"/>
              </a:ext>
            </a:extLst>
          </p:cNvPr>
          <p:cNvSpPr>
            <a:spLocks noChangeArrowheads="1"/>
          </p:cNvSpPr>
          <p:nvPr/>
        </p:nvSpPr>
        <p:spPr bwMode="auto">
          <a:xfrm>
            <a:off x="381000" y="6035675"/>
            <a:ext cx="327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Solid tires for smooth surfaces.  Pneumatic tires are used for rougher surfaces.</a:t>
            </a:r>
          </a:p>
        </p:txBody>
      </p:sp>
      <p:sp>
        <p:nvSpPr>
          <p:cNvPr id="21512" name="Rectangle 22">
            <a:extLst>
              <a:ext uri="{FF2B5EF4-FFF2-40B4-BE49-F238E27FC236}">
                <a16:creationId xmlns:a16="http://schemas.microsoft.com/office/drawing/2014/main" id="{64493824-E992-F714-5436-FFB24EBEAB64}"/>
              </a:ext>
            </a:extLst>
          </p:cNvPr>
          <p:cNvSpPr>
            <a:spLocks noChangeArrowheads="1"/>
          </p:cNvSpPr>
          <p:nvPr/>
        </p:nvSpPr>
        <p:spPr bwMode="auto">
          <a:xfrm>
            <a:off x="3124200" y="4953000"/>
            <a:ext cx="312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Forks on a forklift. Some trucks have a solid platform and are called "platform trucks”.</a:t>
            </a:r>
          </a:p>
        </p:txBody>
      </p:sp>
      <p:sp>
        <p:nvSpPr>
          <p:cNvPr id="21513" name="Rectangle 27">
            <a:extLst>
              <a:ext uri="{FF2B5EF4-FFF2-40B4-BE49-F238E27FC236}">
                <a16:creationId xmlns:a16="http://schemas.microsoft.com/office/drawing/2014/main" id="{A6E756B2-8F2C-0156-2888-BF47D7D11263}"/>
              </a:ext>
            </a:extLst>
          </p:cNvPr>
          <p:cNvSpPr>
            <a:spLocks noChangeArrowheads="1"/>
          </p:cNvSpPr>
          <p:nvPr/>
        </p:nvSpPr>
        <p:spPr bwMode="auto">
          <a:xfrm>
            <a:off x="6172200" y="4038600"/>
            <a:ext cx="26892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45" tIns="41473" rIns="82945" bIns="4147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Counter-weight and battery</a:t>
            </a:r>
            <a:r>
              <a:rPr lang="en-US" altLang="en-US" sz="1300"/>
              <a:t>.</a:t>
            </a:r>
          </a:p>
        </p:txBody>
      </p:sp>
      <p:cxnSp>
        <p:nvCxnSpPr>
          <p:cNvPr id="15" name="Straight Arrow Connector 14">
            <a:extLst>
              <a:ext uri="{FF2B5EF4-FFF2-40B4-BE49-F238E27FC236}">
                <a16:creationId xmlns:a16="http://schemas.microsoft.com/office/drawing/2014/main" id="{721549EA-CA21-3322-50F9-C05326B39F6C}"/>
              </a:ext>
            </a:extLst>
          </p:cNvPr>
          <p:cNvCxnSpPr/>
          <p:nvPr/>
        </p:nvCxnSpPr>
        <p:spPr>
          <a:xfrm rot="16200000" flipV="1">
            <a:off x="7772400" y="3505200"/>
            <a:ext cx="990600" cy="7620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D42FB7C-E17E-D1BF-9BDF-5B01FCFB1F66}"/>
              </a:ext>
            </a:extLst>
          </p:cNvPr>
          <p:cNvCxnSpPr/>
          <p:nvPr/>
        </p:nvCxnSpPr>
        <p:spPr>
          <a:xfrm rot="5400000" flipH="1" flipV="1">
            <a:off x="5486400" y="1981200"/>
            <a:ext cx="1524000" cy="137160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7148BF8-31D6-296C-7403-ADB2A00FCEEE}"/>
              </a:ext>
            </a:extLst>
          </p:cNvPr>
          <p:cNvCxnSpPr/>
          <p:nvPr/>
        </p:nvCxnSpPr>
        <p:spPr>
          <a:xfrm rot="5400000" flipH="1" flipV="1">
            <a:off x="609600" y="5410200"/>
            <a:ext cx="685800" cy="68580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E4A2783-458D-178E-6A00-68BC4DA00D12}"/>
              </a:ext>
            </a:extLst>
          </p:cNvPr>
          <p:cNvCxnSpPr/>
          <p:nvPr/>
        </p:nvCxnSpPr>
        <p:spPr>
          <a:xfrm rot="10800000" flipV="1">
            <a:off x="2362200" y="5105400"/>
            <a:ext cx="838200" cy="38100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518" name="TextBox 3">
            <a:extLst>
              <a:ext uri="{FF2B5EF4-FFF2-40B4-BE49-F238E27FC236}">
                <a16:creationId xmlns:a16="http://schemas.microsoft.com/office/drawing/2014/main" id="{9A9B574F-616C-303B-958B-581D320EA239}"/>
              </a:ext>
            </a:extLst>
          </p:cNvPr>
          <p:cNvSpPr txBox="1">
            <a:spLocks noChangeArrowheads="1"/>
          </p:cNvSpPr>
          <p:nvPr/>
        </p:nvSpPr>
        <p:spPr bwMode="auto">
          <a:xfrm>
            <a:off x="304800" y="762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tx2"/>
                </a:solidFill>
              </a:rPr>
              <a:t>Types of Forklifts</a:t>
            </a:r>
            <a:endParaRPr lang="en-US" altLang="en-US" sz="2400">
              <a:solidFill>
                <a:schemeClr val="tx2"/>
              </a:solidFil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8D579BA-1DD2-8FA2-AAB8-654AA8F7EE44}"/>
              </a:ext>
            </a:extLst>
          </p:cNvPr>
          <p:cNvSpPr>
            <a:spLocks noGrp="1"/>
          </p:cNvSpPr>
          <p:nvPr>
            <p:ph type="title"/>
          </p:nvPr>
        </p:nvSpPr>
        <p:spPr>
          <a:xfrm>
            <a:off x="304800" y="762000"/>
            <a:ext cx="6172200" cy="641350"/>
          </a:xfrm>
        </p:spPr>
        <p:txBody>
          <a:bodyPr/>
          <a:lstStyle/>
          <a:p>
            <a:r>
              <a:rPr lang="en-US" altLang="en-US" sz="2800" b="0" i="1" u="sng">
                <a:solidFill>
                  <a:schemeClr val="tx1"/>
                </a:solidFill>
              </a:rPr>
              <a:t>Class 2 Electric Truck</a:t>
            </a:r>
          </a:p>
        </p:txBody>
      </p:sp>
      <p:pic>
        <p:nvPicPr>
          <p:cNvPr id="22531" name="Picture 2" descr="br129.jpg">
            <a:extLst>
              <a:ext uri="{FF2B5EF4-FFF2-40B4-BE49-F238E27FC236}">
                <a16:creationId xmlns:a16="http://schemas.microsoft.com/office/drawing/2014/main" id="{E16A7052-552C-850C-D3B1-44C7912E7CA8}"/>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6705600" y="3886200"/>
            <a:ext cx="2101850"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descr="br130.jpg">
            <a:extLst>
              <a:ext uri="{FF2B5EF4-FFF2-40B4-BE49-F238E27FC236}">
                <a16:creationId xmlns:a16="http://schemas.microsoft.com/office/drawing/2014/main" id="{A93A9521-6B9A-9A0D-D0EF-E7B37A143A1B}"/>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533400" y="3276600"/>
            <a:ext cx="20574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4">
            <a:extLst>
              <a:ext uri="{FF2B5EF4-FFF2-40B4-BE49-F238E27FC236}">
                <a16:creationId xmlns:a16="http://schemas.microsoft.com/office/drawing/2014/main" id="{98E96361-BA2E-FBFB-A69B-D83F25C291F1}"/>
              </a:ext>
            </a:extLst>
          </p:cNvPr>
          <p:cNvSpPr>
            <a:spLocks noChangeArrowheads="1"/>
          </p:cNvSpPr>
          <p:nvPr/>
        </p:nvSpPr>
        <p:spPr bwMode="auto">
          <a:xfrm>
            <a:off x="304800" y="1447800"/>
            <a:ext cx="4570413"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Characteristics:</a:t>
            </a:r>
          </a:p>
          <a:p>
            <a:pPr eaLnBrk="1" hangingPunct="1"/>
            <a:br>
              <a:rPr lang="en-US" altLang="en-US" sz="2000"/>
            </a:br>
            <a:r>
              <a:rPr lang="en-US" altLang="en-US" sz="2000"/>
              <a:t>1. Electric motor</a:t>
            </a:r>
          </a:p>
          <a:p>
            <a:pPr eaLnBrk="1" hangingPunct="1">
              <a:spcBef>
                <a:spcPts val="600"/>
              </a:spcBef>
            </a:pPr>
            <a:r>
              <a:rPr lang="en-US" altLang="en-US" sz="2000"/>
              <a:t>2. Narrow construction to fit in aisles</a:t>
            </a:r>
          </a:p>
          <a:p>
            <a:pPr eaLnBrk="1" hangingPunct="1">
              <a:spcBef>
                <a:spcPts val="600"/>
              </a:spcBef>
            </a:pPr>
            <a:r>
              <a:rPr lang="en-US" altLang="en-US" sz="2000"/>
              <a:t>3. Solid tires</a:t>
            </a:r>
          </a:p>
        </p:txBody>
      </p:sp>
      <p:sp>
        <p:nvSpPr>
          <p:cNvPr id="22534" name="Rectangle 5">
            <a:extLst>
              <a:ext uri="{FF2B5EF4-FFF2-40B4-BE49-F238E27FC236}">
                <a16:creationId xmlns:a16="http://schemas.microsoft.com/office/drawing/2014/main" id="{AE21C235-25F3-A463-0576-7224826A3044}"/>
              </a:ext>
            </a:extLst>
          </p:cNvPr>
          <p:cNvSpPr>
            <a:spLocks noChangeArrowheads="1"/>
          </p:cNvSpPr>
          <p:nvPr/>
        </p:nvSpPr>
        <p:spPr bwMode="auto">
          <a:xfrm>
            <a:off x="228600" y="5791200"/>
            <a:ext cx="342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The operator stands on a platform  which moves up and down. Sometimes called an “order picker” </a:t>
            </a:r>
          </a:p>
        </p:txBody>
      </p:sp>
      <p:sp>
        <p:nvSpPr>
          <p:cNvPr id="22535" name="Rectangle 8">
            <a:extLst>
              <a:ext uri="{FF2B5EF4-FFF2-40B4-BE49-F238E27FC236}">
                <a16:creationId xmlns:a16="http://schemas.microsoft.com/office/drawing/2014/main" id="{ADB53E90-CCB6-DF87-CEC2-C27B8B8734A5}"/>
              </a:ext>
            </a:extLst>
          </p:cNvPr>
          <p:cNvSpPr>
            <a:spLocks noChangeArrowheads="1"/>
          </p:cNvSpPr>
          <p:nvPr/>
        </p:nvSpPr>
        <p:spPr bwMode="auto">
          <a:xfrm>
            <a:off x="3657600" y="5867400"/>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Straddle legs add stability for forklifts that don't use a counter-weight</a:t>
            </a:r>
          </a:p>
        </p:txBody>
      </p:sp>
      <p:sp>
        <p:nvSpPr>
          <p:cNvPr id="22536" name="Rectangle 13">
            <a:extLst>
              <a:ext uri="{FF2B5EF4-FFF2-40B4-BE49-F238E27FC236}">
                <a16:creationId xmlns:a16="http://schemas.microsoft.com/office/drawing/2014/main" id="{8C33ED70-6921-EB7F-41DC-11AD4CE4FA88}"/>
              </a:ext>
            </a:extLst>
          </p:cNvPr>
          <p:cNvSpPr>
            <a:spLocks noChangeArrowheads="1"/>
          </p:cNvSpPr>
          <p:nvPr/>
        </p:nvSpPr>
        <p:spPr bwMode="auto">
          <a:xfrm>
            <a:off x="2895600" y="3962400"/>
            <a:ext cx="342900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On some models, forks reach in and out as well as up, down and tilt.  Other models have the forks on the side (called "Side Loaders“ ) or allow the forks to pivot to the side (called "Front/Side Loaders”).</a:t>
            </a:r>
          </a:p>
        </p:txBody>
      </p:sp>
      <p:pic>
        <p:nvPicPr>
          <p:cNvPr id="22537" name="Picture 4" descr="Amisc-17">
            <a:extLst>
              <a:ext uri="{FF2B5EF4-FFF2-40B4-BE49-F238E27FC236}">
                <a16:creationId xmlns:a16="http://schemas.microsoft.com/office/drawing/2014/main" id="{F09EB58F-796D-AE9A-BA38-4C5B487FF9DE}"/>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6781800" y="990600"/>
            <a:ext cx="19685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PTShape_0" descr="Amisc-16">
            <a:extLst>
              <a:ext uri="{FF2B5EF4-FFF2-40B4-BE49-F238E27FC236}">
                <a16:creationId xmlns:a16="http://schemas.microsoft.com/office/drawing/2014/main" id="{9C54853A-59E2-C9ED-A8BF-186F530DBCD5}"/>
              </a:ext>
            </a:extLst>
          </p:cNvPr>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4648200" y="990600"/>
            <a:ext cx="1938338"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3">
            <a:extLst>
              <a:ext uri="{FF2B5EF4-FFF2-40B4-BE49-F238E27FC236}">
                <a16:creationId xmlns:a16="http://schemas.microsoft.com/office/drawing/2014/main" id="{193394FB-C43D-67B5-86FE-96C2EF1752FD}"/>
              </a:ext>
            </a:extLst>
          </p:cNvPr>
          <p:cNvSpPr txBox="1">
            <a:spLocks noChangeArrowheads="1"/>
          </p:cNvSpPr>
          <p:nvPr/>
        </p:nvSpPr>
        <p:spPr bwMode="auto">
          <a:xfrm>
            <a:off x="228600" y="762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tx2"/>
                </a:solidFill>
              </a:rPr>
              <a:t>Types of Forklifts</a:t>
            </a:r>
            <a:endParaRPr lang="en-US" altLang="en-US" sz="2400">
              <a:solidFill>
                <a:schemeClr val="tx2"/>
              </a:solidFill>
            </a:endParaRPr>
          </a:p>
        </p:txBody>
      </p:sp>
      <p:cxnSp>
        <p:nvCxnSpPr>
          <p:cNvPr id="16" name="Straight Arrow Connector 15">
            <a:extLst>
              <a:ext uri="{FF2B5EF4-FFF2-40B4-BE49-F238E27FC236}">
                <a16:creationId xmlns:a16="http://schemas.microsoft.com/office/drawing/2014/main" id="{D1FABAF9-DA08-C151-4AD1-F861B6E5F6F7}"/>
              </a:ext>
            </a:extLst>
          </p:cNvPr>
          <p:cNvCxnSpPr/>
          <p:nvPr/>
        </p:nvCxnSpPr>
        <p:spPr>
          <a:xfrm rot="5400000" flipH="1" flipV="1">
            <a:off x="1143000" y="5334000"/>
            <a:ext cx="609600" cy="304800"/>
          </a:xfrm>
          <a:prstGeom prst="straightConnector1">
            <a:avLst/>
          </a:prstGeom>
          <a:ln w="28575">
            <a:solidFill>
              <a:srgbClr val="FF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62734BB-FC5A-01F1-7901-0D449588D541}"/>
              </a:ext>
            </a:extLst>
          </p:cNvPr>
          <p:cNvCxnSpPr/>
          <p:nvPr/>
        </p:nvCxnSpPr>
        <p:spPr>
          <a:xfrm flipV="1">
            <a:off x="6172200" y="5943600"/>
            <a:ext cx="685800" cy="304800"/>
          </a:xfrm>
          <a:prstGeom prst="straightConnector1">
            <a:avLst/>
          </a:prstGeom>
          <a:ln w="28575">
            <a:solidFill>
              <a:srgbClr val="FF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CF3E32D-286E-C309-11BE-ED745B865ED6}"/>
              </a:ext>
            </a:extLst>
          </p:cNvPr>
          <p:cNvCxnSpPr/>
          <p:nvPr/>
        </p:nvCxnSpPr>
        <p:spPr>
          <a:xfrm>
            <a:off x="5943600" y="4876800"/>
            <a:ext cx="838200" cy="1588"/>
          </a:xfrm>
          <a:prstGeom prst="straightConnector1">
            <a:avLst/>
          </a:prstGeom>
          <a:ln w="28575">
            <a:solidFill>
              <a:srgbClr val="FF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3" descr="br132.jpg">
            <a:extLst>
              <a:ext uri="{FF2B5EF4-FFF2-40B4-BE49-F238E27FC236}">
                <a16:creationId xmlns:a16="http://schemas.microsoft.com/office/drawing/2014/main" id="{9FA95F30-4BC5-8568-A567-1D05129A537D}"/>
              </a:ext>
            </a:extLst>
          </p:cNvPr>
          <p:cNvPicPr>
            <a:picLocks noChangeAspect="1"/>
          </p:cNvPicPr>
          <p:nvPr>
            <p:custDataLst>
              <p:tags r:id="rId2"/>
            </p:custDataLst>
          </p:nvPr>
        </p:nvPicPr>
        <p:blipFill>
          <a:blip r:embed="rId7" cstate="print">
            <a:clrChange>
              <a:clrFrom>
                <a:srgbClr val="FFFDFF"/>
              </a:clrFrom>
              <a:clrTo>
                <a:srgbClr val="FFFDFF">
                  <a:alpha val="0"/>
                </a:srgbClr>
              </a:clrTo>
            </a:clrChange>
          </a:blip>
          <a:srcRect/>
          <a:stretch>
            <a:fillRect/>
          </a:stretch>
        </p:blipFill>
        <p:spPr bwMode="auto">
          <a:xfrm>
            <a:off x="6324600" y="3794443"/>
            <a:ext cx="2362200" cy="2834957"/>
          </a:xfrm>
          <a:prstGeom prst="rect">
            <a:avLst/>
          </a:prstGeom>
          <a:solidFill>
            <a:srgbClr val="F5F6F9"/>
          </a:solidFill>
          <a:ln w="9525">
            <a:noFill/>
            <a:miter lim="800000"/>
            <a:headEnd/>
            <a:tailEnd/>
          </a:ln>
          <a:effectLst>
            <a:softEdge rad="31750"/>
          </a:effectLst>
        </p:spPr>
      </p:pic>
      <p:sp>
        <p:nvSpPr>
          <p:cNvPr id="23555" name="Title 1">
            <a:extLst>
              <a:ext uri="{FF2B5EF4-FFF2-40B4-BE49-F238E27FC236}">
                <a16:creationId xmlns:a16="http://schemas.microsoft.com/office/drawing/2014/main" id="{CFC91C4B-27D8-C705-5308-4F996AEAACC7}"/>
              </a:ext>
            </a:extLst>
          </p:cNvPr>
          <p:cNvSpPr>
            <a:spLocks noGrp="1"/>
          </p:cNvSpPr>
          <p:nvPr>
            <p:ph type="title"/>
          </p:nvPr>
        </p:nvSpPr>
        <p:spPr>
          <a:xfrm>
            <a:off x="228600" y="685800"/>
            <a:ext cx="3352800" cy="565150"/>
          </a:xfrm>
        </p:spPr>
        <p:txBody>
          <a:bodyPr/>
          <a:lstStyle/>
          <a:p>
            <a:r>
              <a:rPr lang="en-US" altLang="en-US" sz="2800" b="0" i="1" u="sng">
                <a:solidFill>
                  <a:schemeClr val="tx1"/>
                </a:solidFill>
              </a:rPr>
              <a:t>Class 3 Hand Truck</a:t>
            </a:r>
          </a:p>
        </p:txBody>
      </p:sp>
      <p:pic>
        <p:nvPicPr>
          <p:cNvPr id="13316" name="Picture 2" descr="br131.jpg">
            <a:extLst>
              <a:ext uri="{FF2B5EF4-FFF2-40B4-BE49-F238E27FC236}">
                <a16:creationId xmlns:a16="http://schemas.microsoft.com/office/drawing/2014/main" id="{7E7AE312-B5F5-6EBB-C7F8-A43033522A12}"/>
              </a:ext>
            </a:extLst>
          </p:cNvPr>
          <p:cNvPicPr>
            <a:picLocks noChangeAspect="1"/>
          </p:cNvPicPr>
          <p:nvPr>
            <p:custDataLst>
              <p:tags r:id="rId3"/>
            </p:custDataLst>
          </p:nvPr>
        </p:nvPicPr>
        <p:blipFill>
          <a:blip r:embed="rId8" cstate="print">
            <a:clrChange>
              <a:clrFrom>
                <a:srgbClr val="FFFDFF"/>
              </a:clrFrom>
              <a:clrTo>
                <a:srgbClr val="FFFDFF">
                  <a:alpha val="0"/>
                </a:srgbClr>
              </a:clrTo>
            </a:clrChange>
          </a:blip>
          <a:srcRect/>
          <a:stretch>
            <a:fillRect/>
          </a:stretch>
        </p:blipFill>
        <p:spPr bwMode="auto">
          <a:xfrm>
            <a:off x="304800" y="3886200"/>
            <a:ext cx="2523644" cy="2255906"/>
          </a:xfrm>
          <a:prstGeom prst="rect">
            <a:avLst/>
          </a:prstGeom>
          <a:solidFill>
            <a:srgbClr val="F5F6F9"/>
          </a:solidFill>
          <a:ln w="9525">
            <a:noFill/>
            <a:miter lim="800000"/>
            <a:headEnd/>
            <a:tailEnd/>
          </a:ln>
          <a:effectLst>
            <a:softEdge rad="31750"/>
          </a:effectLst>
        </p:spPr>
      </p:pic>
      <p:sp>
        <p:nvSpPr>
          <p:cNvPr id="23557" name="Rectangle 4">
            <a:extLst>
              <a:ext uri="{FF2B5EF4-FFF2-40B4-BE49-F238E27FC236}">
                <a16:creationId xmlns:a16="http://schemas.microsoft.com/office/drawing/2014/main" id="{4C6F7D82-7AE2-CFD2-F528-26A552ECE7C3}"/>
              </a:ext>
            </a:extLst>
          </p:cNvPr>
          <p:cNvSpPr>
            <a:spLocks noChangeArrowheads="1"/>
          </p:cNvSpPr>
          <p:nvPr/>
        </p:nvSpPr>
        <p:spPr bwMode="auto">
          <a:xfrm>
            <a:off x="457200" y="1828800"/>
            <a:ext cx="3733800" cy="1946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Characteristics:</a:t>
            </a:r>
          </a:p>
          <a:p>
            <a:pPr eaLnBrk="1" hangingPunct="1"/>
            <a:endParaRPr lang="en-US" altLang="en-US" sz="900"/>
          </a:p>
          <a:p>
            <a:pPr eaLnBrk="1" hangingPunct="1"/>
            <a:r>
              <a:rPr lang="en-US" altLang="en-US"/>
              <a:t>1. Motorized</a:t>
            </a:r>
          </a:p>
          <a:p>
            <a:pPr eaLnBrk="1" hangingPunct="1">
              <a:spcBef>
                <a:spcPts val="800"/>
              </a:spcBef>
            </a:pPr>
            <a:r>
              <a:rPr lang="en-US" altLang="en-US"/>
              <a:t>2. Walk behind or ride</a:t>
            </a:r>
          </a:p>
          <a:p>
            <a:pPr eaLnBrk="1" hangingPunct="1">
              <a:spcBef>
                <a:spcPts val="800"/>
              </a:spcBef>
            </a:pPr>
            <a:r>
              <a:rPr lang="en-US" altLang="en-US"/>
              <a:t>3. Low or high lift</a:t>
            </a:r>
          </a:p>
          <a:p>
            <a:pPr eaLnBrk="1" hangingPunct="1">
              <a:spcBef>
                <a:spcPts val="800"/>
              </a:spcBef>
            </a:pPr>
            <a:r>
              <a:rPr lang="en-US" altLang="en-US"/>
              <a:t>4. Counter-weight or straddle</a:t>
            </a:r>
          </a:p>
        </p:txBody>
      </p:sp>
      <p:sp>
        <p:nvSpPr>
          <p:cNvPr id="23558" name="Rectangle 5">
            <a:extLst>
              <a:ext uri="{FF2B5EF4-FFF2-40B4-BE49-F238E27FC236}">
                <a16:creationId xmlns:a16="http://schemas.microsoft.com/office/drawing/2014/main" id="{2EA05F69-BBAC-630E-4543-CF3D9FB35042}"/>
              </a:ext>
            </a:extLst>
          </p:cNvPr>
          <p:cNvSpPr>
            <a:spLocks noChangeArrowheads="1"/>
          </p:cNvSpPr>
          <p:nvPr/>
        </p:nvSpPr>
        <p:spPr bwMode="auto">
          <a:xfrm>
            <a:off x="228600" y="6096000"/>
            <a:ext cx="3962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The operator can walk behind or stand on the platform and hold onto the grab bar. </a:t>
            </a:r>
          </a:p>
        </p:txBody>
      </p:sp>
      <p:sp>
        <p:nvSpPr>
          <p:cNvPr id="23559" name="Rectangle 11">
            <a:extLst>
              <a:ext uri="{FF2B5EF4-FFF2-40B4-BE49-F238E27FC236}">
                <a16:creationId xmlns:a16="http://schemas.microsoft.com/office/drawing/2014/main" id="{5AE3F7B9-30E2-E0B9-8314-FBFC1AF3837B}"/>
              </a:ext>
            </a:extLst>
          </p:cNvPr>
          <p:cNvSpPr>
            <a:spLocks noChangeArrowheads="1"/>
          </p:cNvSpPr>
          <p:nvPr/>
        </p:nvSpPr>
        <p:spPr bwMode="auto">
          <a:xfrm>
            <a:off x="3200400" y="4572000"/>
            <a:ext cx="28956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This motorized pallet jack has a counter-weight.  Straddle legs are provided on more compact or reach models.</a:t>
            </a:r>
          </a:p>
        </p:txBody>
      </p:sp>
      <p:sp>
        <p:nvSpPr>
          <p:cNvPr id="23560" name="Rectangle 20">
            <a:extLst>
              <a:ext uri="{FF2B5EF4-FFF2-40B4-BE49-F238E27FC236}">
                <a16:creationId xmlns:a16="http://schemas.microsoft.com/office/drawing/2014/main" id="{95D67D78-7D3C-7B27-8504-80CEDABA7F20}"/>
              </a:ext>
            </a:extLst>
          </p:cNvPr>
          <p:cNvSpPr>
            <a:spLocks noChangeArrowheads="1"/>
          </p:cNvSpPr>
          <p:nvPr/>
        </p:nvSpPr>
        <p:spPr bwMode="auto">
          <a:xfrm>
            <a:off x="304800" y="1295400"/>
            <a:ext cx="492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Electric Motor Hand or Hand/Rider Trucks</a:t>
            </a:r>
          </a:p>
        </p:txBody>
      </p:sp>
      <p:cxnSp>
        <p:nvCxnSpPr>
          <p:cNvPr id="25" name="Straight Arrow Connector 24">
            <a:extLst>
              <a:ext uri="{FF2B5EF4-FFF2-40B4-BE49-F238E27FC236}">
                <a16:creationId xmlns:a16="http://schemas.microsoft.com/office/drawing/2014/main" id="{2EAC475C-5851-6666-63C7-995896770937}"/>
              </a:ext>
            </a:extLst>
          </p:cNvPr>
          <p:cNvCxnSpPr/>
          <p:nvPr/>
        </p:nvCxnSpPr>
        <p:spPr>
          <a:xfrm rot="16200000" flipV="1">
            <a:off x="1981200" y="4800600"/>
            <a:ext cx="1828800" cy="7620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3562" name="Picture 13" descr="http://www.cienmagazine.com/issues/2004/sept/images/mt_2004947.JPG">
            <a:extLst>
              <a:ext uri="{FF2B5EF4-FFF2-40B4-BE49-F238E27FC236}">
                <a16:creationId xmlns:a16="http://schemas.microsoft.com/office/drawing/2014/main" id="{821EFDA3-4A2A-2C9B-A7BB-310FA6D21F36}"/>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5562600" y="1295400"/>
            <a:ext cx="3063875"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a:extLst>
              <a:ext uri="{FF2B5EF4-FFF2-40B4-BE49-F238E27FC236}">
                <a16:creationId xmlns:a16="http://schemas.microsoft.com/office/drawing/2014/main" id="{08135661-4021-E6F2-E37D-FDECA9BE3827}"/>
              </a:ext>
            </a:extLst>
          </p:cNvPr>
          <p:cNvCxnSpPr/>
          <p:nvPr/>
        </p:nvCxnSpPr>
        <p:spPr>
          <a:xfrm>
            <a:off x="5791200" y="5029200"/>
            <a:ext cx="1828800" cy="7620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564" name="TextBox 3">
            <a:extLst>
              <a:ext uri="{FF2B5EF4-FFF2-40B4-BE49-F238E27FC236}">
                <a16:creationId xmlns:a16="http://schemas.microsoft.com/office/drawing/2014/main" id="{0894BF2F-EDA4-C271-7CAE-0C48BC1951B3}"/>
              </a:ext>
            </a:extLst>
          </p:cNvPr>
          <p:cNvSpPr txBox="1">
            <a:spLocks noChangeArrowheads="1"/>
          </p:cNvSpPr>
          <p:nvPr/>
        </p:nvSpPr>
        <p:spPr bwMode="auto">
          <a:xfrm>
            <a:off x="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chemeClr val="tx2"/>
                </a:solidFill>
              </a:rPr>
              <a:t>Types of Forklifts</a:t>
            </a:r>
            <a:endParaRPr lang="en-US" altLang="en-US" sz="2400">
              <a:solidFill>
                <a:schemeClr val="tx2"/>
              </a:solidFill>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0.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4"/>
</p:tagLst>
</file>

<file path=ppt/tags/tag101.xml><?xml version="1.0" encoding="utf-8"?>
<p:tagLst xmlns:a="http://schemas.openxmlformats.org/drawingml/2006/main" xmlns:r="http://schemas.openxmlformats.org/officeDocument/2006/relationships" xmlns:p="http://schemas.openxmlformats.org/presentationml/2006/main">
  <p:tag name="ARTICULATE_SLIDE_GUID" val="48d00ff9-2a6f-437b-a963-c59f7da4c2d5"/>
  <p:tag name="ARTICULATE_SLIDE_PAUSE" val="0"/>
  <p:tag name="ARTICULATE_NAV_LEVEL" val="1"/>
  <p:tag name="ARTICULATE_PLAYLIST_ID" val="-1"/>
  <p:tag name="ARTICULATE_LOCK_SLIDE" val="0"/>
  <p:tag name="ARTICULATE_SLIDE_NAV" val="30"/>
</p:tagLst>
</file>

<file path=ppt/tags/tag102.xml><?xml version="1.0" encoding="utf-8"?>
<p:tagLst xmlns:a="http://schemas.openxmlformats.org/drawingml/2006/main" xmlns:r="http://schemas.openxmlformats.org/officeDocument/2006/relationships" xmlns:p="http://schemas.openxmlformats.org/presentationml/2006/main">
  <p:tag name="ANNOTATION_COUNT" val="0"/>
  <p:tag name="ARTICULATE_SLIDE_GUID" val="059d670b-3b08-43ba-8192-7cc6bb1c4e95"/>
  <p:tag name="AUDIO_ID" val="283"/>
  <p:tag name="ELAPSEDTIME" val="25.5"/>
  <p:tag name="ARTICULATE_SLIDE_PAUSE" val="1"/>
  <p:tag name="ARTICULATE_NAV_LEVEL" val="1"/>
  <p:tag name="ARTICULATE_PLAYLIST_ID" val="-1"/>
  <p:tag name="ARTICULATE_LOCK_SLIDE" val="0"/>
  <p:tag name="ARTICULATE_SLIDE_NAV" val="31"/>
</p:tagLst>
</file>

<file path=ppt/tags/tag10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Jd36m9y6_files\slide0001_image001.jpg"/>
</p:tagLst>
</file>

<file path=ppt/tags/tag10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06.xml><?xml version="1.0" encoding="utf-8"?>
<p:tagLst xmlns:a="http://schemas.openxmlformats.org/drawingml/2006/main" xmlns:r="http://schemas.openxmlformats.org/officeDocument/2006/relationships" xmlns:p="http://schemas.openxmlformats.org/presentationml/2006/main">
  <p:tag name="ANNOTATION_COUNT" val="0"/>
  <p:tag name="ARTICULATE_SLIDE_GUID" val="bd714e2a-31e2-4dae-870e-663991b3d66f"/>
  <p:tag name="AUDIO_ID" val="297"/>
  <p:tag name="ELAPSEDTIME" val="28.0"/>
  <p:tag name="ARTICULATE_SLIDE_PAUSE" val="1"/>
  <p:tag name="ARTICULATE_NAV_LEVEL" val="1"/>
  <p:tag name="ARTICULATE_PLAYLIST_ID" val="-1"/>
  <p:tag name="ARTICULATE_LOCK_SLIDE" val="0"/>
  <p:tag name="ARTICULATE_SLIDE_NAV" val="32"/>
</p:tagLst>
</file>

<file path=ppt/tags/tag10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EoghO2A6_files\slide0001_image001.jpg"/>
</p:tagLst>
</file>

<file path=ppt/tags/tag10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10.xml><?xml version="1.0" encoding="utf-8"?>
<p:tagLst xmlns:a="http://schemas.openxmlformats.org/drawingml/2006/main" xmlns:r="http://schemas.openxmlformats.org/officeDocument/2006/relationships" xmlns:p="http://schemas.openxmlformats.org/presentationml/2006/main">
  <p:tag name="ARTICULATE_SLIDE_GUID" val="513d8a85-6fed-481e-9a33-1a0efc1d6564"/>
  <p:tag name="ARTICULATE_SLIDE_PAUSE" val="1"/>
  <p:tag name="ARTICULATE_NAV_LEVEL" val="1"/>
  <p:tag name="ARTICULATE_PLAYLIST_ID" val="-1"/>
  <p:tag name="ARTICULATE_LOCK_SLIDE" val="0"/>
  <p:tag name="AUDIO_ID" val="298"/>
  <p:tag name="ELAPSEDTIME" val="20.1"/>
  <p:tag name="ANNOTATION_COUNT" val="0"/>
  <p:tag name="ARTICULATE_SLIDE_NAV" val="33"/>
</p:tagLst>
</file>

<file path=ppt/tags/tag1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dYYlEXfY_files\slide0001_image001.jpg"/>
</p:tagLst>
</file>

<file path=ppt/tags/tag1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O8t6i5V8_files\slide0001_image001.jpg"/>
</p:tagLst>
</file>

<file path=ppt/tags/tag11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14.xml><?xml version="1.0" encoding="utf-8"?>
<p:tagLst xmlns:a="http://schemas.openxmlformats.org/drawingml/2006/main" xmlns:r="http://schemas.openxmlformats.org/officeDocument/2006/relationships" xmlns:p="http://schemas.openxmlformats.org/presentationml/2006/main">
  <p:tag name="ARTICULATE_SLIDE_GUID" val="ffbe3700-d3e6-4903-8acd-441af183c6ef"/>
  <p:tag name="ARTICULATE_SLIDE_PAUSE" val="1"/>
  <p:tag name="ARTICULATE_NAV_LEVEL" val="1"/>
  <p:tag name="ARTICULATE_PLAYLIST_ID" val="-1"/>
  <p:tag name="ARTICULATE_LOCK_SLIDE" val="0"/>
  <p:tag name="AUDIO_ID" val="331"/>
  <p:tag name="ELAPSEDTIME" val="23.0"/>
  <p:tag name="ANNOTATION_COUNT" val="0"/>
  <p:tag name="ARTICULATE_SLIDE_NAV" val="34"/>
</p:tagLst>
</file>

<file path=ppt/tags/tag11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16.xml><?xml version="1.0" encoding="utf-8"?>
<p:tagLst xmlns:a="http://schemas.openxmlformats.org/drawingml/2006/main" xmlns:r="http://schemas.openxmlformats.org/officeDocument/2006/relationships" xmlns:p="http://schemas.openxmlformats.org/presentationml/2006/main">
  <p:tag name="AUDIO_ID" val="330"/>
  <p:tag name="ELAPSEDTIME" val="26.0"/>
  <p:tag name="ARTICULATE_SLIDE_GUID" val="a712c6d4-9628-4de1-ad53-402202a8ffbb"/>
  <p:tag name="ARTICULATE_SLIDE_PAUSE" val="1"/>
  <p:tag name="ARTICULATE_NAV_LEVEL" val="1"/>
  <p:tag name="ARTICULATE_PLAYLIST_ID" val="-1"/>
  <p:tag name="ARTICULATE_LOCK_SLIDE" val="0"/>
  <p:tag name="ARTICULATE_SLIDE_NAV" val="35"/>
</p:tagLst>
</file>

<file path=ppt/tags/tag1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19.xml><?xml version="1.0" encoding="utf-8"?>
<p:tagLst xmlns:a="http://schemas.openxmlformats.org/drawingml/2006/main" xmlns:r="http://schemas.openxmlformats.org/officeDocument/2006/relationships" xmlns:p="http://schemas.openxmlformats.org/presentationml/2006/main">
  <p:tag name="AUDIO_ID" val="302"/>
  <p:tag name="ELAPSEDTIME" val="35.7"/>
  <p:tag name="ARTICULATE_SLIDE_GUID" val="bbd21a36-2850-4094-a900-bb89ff33c13c"/>
  <p:tag name="ANNOTATION_TYPE_1" val="0"/>
  <p:tag name="ANNOTATION_START_1" val="0.6"/>
  <p:tag name="ANNOTATION_END_1" val="16.6"/>
  <p:tag name="ANNOTATION_TOP_1" val="172.5"/>
  <p:tag name="ANNOTATION_LEFT_1" val="101.0"/>
  <p:tag name="ANNOTATION_WIDTH_1" val="121.2"/>
  <p:tag name="ANNOTATION_HEIGHT_1" val="120.9"/>
  <p:tag name="ANNOTATION_ANIMATION_1" val="3"/>
  <p:tag name="ANNOTATION_ROTATION_1" val="0"/>
  <p:tag name="ANNOTATION_SUB_TYPE_1" val="2"/>
  <p:tag name="ANNOTATION_LOOP_COUNT_1" val="1"/>
  <p:tag name="ANNOTATION_BOX_RADIUS_1" val="0"/>
  <p:tag name="ANNOTATION_SCALE_1" val="93.75"/>
  <p:tag name="ANNOTATION_BORDER_ALPHA_1" val="100"/>
  <p:tag name="ANNOTATION_BORDER_COLOR_1" val="16777215"/>
  <p:tag name="ANNOTATION_FILL_COLOR_1" val="683492"/>
  <p:tag name="ANNOTATION_FILL_ALPHA_1" val="100"/>
  <p:tag name="ANNOTATION_BORDER_WIDTH_1" val="2"/>
  <p:tag name="ANNOTATION_TYPE_2" val="0"/>
  <p:tag name="ANNOTATION_START_2" val="16.6"/>
  <p:tag name="ANNOTATION_END_2" val="24.6"/>
  <p:tag name="ANNOTATION_TOP_2" val="274.8"/>
  <p:tag name="ANNOTATION_LEFT_2" val="231.0"/>
  <p:tag name="ANNOTATION_WIDTH_2" val="121.2"/>
  <p:tag name="ANNOTATION_HEIGHT_2" val="120.9"/>
  <p:tag name="ANNOTATION_ANIMATION_2" val="3"/>
  <p:tag name="ANNOTATION_ROTATION_2" val="0"/>
  <p:tag name="ANNOTATION_SUB_TYPE_2" val="2"/>
  <p:tag name="ANNOTATION_LOOP_COUNT_2" val="1"/>
  <p:tag name="ANNOTATION_BOX_RADIUS_2" val="0"/>
  <p:tag name="ANNOTATION_SCALE_2" val="93.75"/>
  <p:tag name="ANNOTATION_BORDER_ALPHA_2" val="100"/>
  <p:tag name="ANNOTATION_BORDER_COLOR_2" val="16777215"/>
  <p:tag name="ANNOTATION_FILL_COLOR_2" val="683492"/>
  <p:tag name="ANNOTATION_FILL_ALPHA_2" val="100"/>
  <p:tag name="ANNOTATION_BORDER_WIDTH_2" val="2"/>
  <p:tag name="ANNOTATION_COUNT" val="2"/>
  <p:tag name="ARTICULATE_SLIDE_PAUSE" val="1"/>
  <p:tag name="ARTICULATE_NAV_LEVEL" val="1"/>
  <p:tag name="ARTICULATE_PLAYLIST_ID" val="-1"/>
  <p:tag name="ARTICULATE_LOCK_SLIDE" val="0"/>
  <p:tag name="ARTICULATE_SLIDE_NAV" val="36"/>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ed40039c-1c60-4ce9-bd5f-6a23c978f2fc"/>
  <p:tag name="AUDIO_ID" val="263"/>
  <p:tag name="ELAPSEDTIME" val="11.2"/>
  <p:tag name="ANNOTATION_COUNT" val="0"/>
  <p:tag name="ARTICULATE_SLIDE_PAUSE" val="1"/>
  <p:tag name="ARTICULATE_NAV_LEVEL" val="1"/>
  <p:tag name="ARTICULATE_PLAYLIST_ID" val="-1"/>
  <p:tag name="ARTICULATE_LOCK_SLIDE" val="0"/>
  <p:tag name="ARTICULATE_SLIDE_NAV" val="5"/>
</p:tagLst>
</file>

<file path=ppt/tags/tag1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4"/>
</p:tagLst>
</file>

<file path=ppt/tags/tag124.xml><?xml version="1.0" encoding="utf-8"?>
<p:tagLst xmlns:a="http://schemas.openxmlformats.org/drawingml/2006/main" xmlns:r="http://schemas.openxmlformats.org/officeDocument/2006/relationships" xmlns:p="http://schemas.openxmlformats.org/presentationml/2006/main">
  <p:tag name="AUDIO_ID" val="310"/>
  <p:tag name="ELAPSEDTIME" val="14.4"/>
  <p:tag name="ARTICULATE_SLIDE_GUID" val="a14f6561-e576-4368-9a2e-88a884581046"/>
  <p:tag name="ANNOTATION_TYPE_3" val="0"/>
  <p:tag name="ANNOTATION_START_3" val="12.4"/>
  <p:tag name="ANNOTATION_TOP_3" val="384.4"/>
  <p:tag name="ANNOTATION_LEFT_3" val="101.0"/>
  <p:tag name="ANNOTATION_WIDTH_3" val="121.2"/>
  <p:tag name="ANNOTATION_HEIGHT_3" val="120.9"/>
  <p:tag name="ANNOTATION_ANIMATION_3" val="3"/>
  <p:tag name="ANNOTATION_ROTATION_3" val="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TYPE_1" val="0"/>
  <p:tag name="ANNOTATION_START_1" val="2.1"/>
  <p:tag name="ANNOTATION_END_1" val="7.3"/>
  <p:tag name="ANNOTATION_TOP_1" val="104.0"/>
  <p:tag name="ANNOTATION_LEFT_1" val="87.2"/>
  <p:tag name="ANNOTATION_WIDTH_1" val="121.2"/>
  <p:tag name="ANNOTATION_HEIGHT_1" val="120.9"/>
  <p:tag name="ANNOTATION_ANIMATION_1" val="3"/>
  <p:tag name="ANNOTATION_ROTATION_1" val="0"/>
  <p:tag name="ANNOTATION_SUB_TYPE_1" val="2"/>
  <p:tag name="ANNOTATION_LOOP_COUNT_1" val="1"/>
  <p:tag name="ANNOTATION_BOX_RADIUS_1" val="0"/>
  <p:tag name="ANNOTATION_SCALE_1" val="93.75"/>
  <p:tag name="ANNOTATION_BORDER_ALPHA_1" val="100"/>
  <p:tag name="ANNOTATION_BORDER_COLOR_1" val="16777215"/>
  <p:tag name="ANNOTATION_FILL_COLOR_1" val="683492"/>
  <p:tag name="ANNOTATION_FILL_ALPHA_1" val="100"/>
  <p:tag name="ANNOTATION_BORDER_WIDTH_1" val="2"/>
  <p:tag name="ANNOTATION_TYPE_2" val="0"/>
  <p:tag name="ANNOTATION_START_2" val="7.3"/>
  <p:tag name="ANNOTATION_TOP_2" val="128.1"/>
  <p:tag name="ANNOTATION_LEFT_2" val="327.2"/>
  <p:tag name="ANNOTATION_WIDTH_2" val="121.2"/>
  <p:tag name="ANNOTATION_HEIGHT_2" val="120.9"/>
  <p:tag name="ANNOTATION_ANIMATION_2" val="3"/>
  <p:tag name="ANNOTATION_ROTATION_2" val="0"/>
  <p:tag name="ANNOTATION_SUB_TYPE_2" val="2"/>
  <p:tag name="ANNOTATION_LOOP_COUNT_2" val="1"/>
  <p:tag name="ANNOTATION_BOX_RADIUS_2" val="0"/>
  <p:tag name="ANNOTATION_SCALE_2" val="93.75"/>
  <p:tag name="ANNOTATION_BORDER_ALPHA_2" val="100"/>
  <p:tag name="ANNOTATION_BORDER_COLOR_2" val="16777215"/>
  <p:tag name="ANNOTATION_FILL_COLOR_2" val="683492"/>
  <p:tag name="ANNOTATION_FILL_ALPHA_2" val="100"/>
  <p:tag name="ANNOTATION_BORDER_WIDTH_2" val="2"/>
  <p:tag name="ANNOTATION_COUNT" val="2"/>
  <p:tag name="ARTICULATE_SLIDE_PAUSE" val="1"/>
  <p:tag name="ARTICULATE_NAV_LEVEL" val="1"/>
  <p:tag name="ARTICULATE_PLAYLIST_ID" val="-1"/>
  <p:tag name="ARTICULATE_LOCK_SLIDE" val="0"/>
  <p:tag name="ARTICULATE_SLIDE_NAV" val="37"/>
</p:tagLst>
</file>

<file path=ppt/tags/tag125.xml><?xml version="1.0" encoding="utf-8"?>
<p:tagLst xmlns:a="http://schemas.openxmlformats.org/drawingml/2006/main" xmlns:r="http://schemas.openxmlformats.org/officeDocument/2006/relationships" xmlns:p="http://schemas.openxmlformats.org/presentationml/2006/main">
  <p:tag name="ARTICULATE_SOURCE_IMAGE" val="C:\DOCUME~1\locd235\LOCALS~1\Temp\articulate\presenter\imgtemp\hRdIK6LS_files\slide0001_image001.png"/>
  <p:tag name="ARTICULATE_PUBLISH_MODE" val="2"/>
</p:tagLst>
</file>

<file path=ppt/tags/tag126.xml><?xml version="1.0" encoding="utf-8"?>
<p:tagLst xmlns:a="http://schemas.openxmlformats.org/drawingml/2006/main" xmlns:r="http://schemas.openxmlformats.org/officeDocument/2006/relationships" xmlns:p="http://schemas.openxmlformats.org/presentationml/2006/main">
  <p:tag name="ARTICULATE_SOURCE_IMAGE" val="C:\DOCUME~1\locd235\LOCALS~1\Temp\articulate\presenter\imgtemp\ZmPAgeMq_files\slide0001_image001.gif"/>
  <p:tag name="ARTICULATE_PUBLISH_MODE" val="2"/>
</p:tagLst>
</file>

<file path=ppt/tags/tag12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28.xml><?xml version="1.0" encoding="utf-8"?>
<p:tagLst xmlns:a="http://schemas.openxmlformats.org/drawingml/2006/main" xmlns:r="http://schemas.openxmlformats.org/officeDocument/2006/relationships" xmlns:p="http://schemas.openxmlformats.org/presentationml/2006/main">
  <p:tag name="ARTICULATE_SLIDE_GUID" val="fd48be70-0591-4951-b95f-6e2b7fa283b6"/>
  <p:tag name="ARTICULATE_SLIDE_PAUSE" val="1"/>
  <p:tag name="ARTICULATE_NAV_LEVEL" val="1"/>
  <p:tag name="ARTICULATE_PLAYLIST_ID" val="-1"/>
  <p:tag name="ARTICULATE_LOCK_SLIDE" val="0"/>
  <p:tag name="AUDIO_ID" val="332"/>
  <p:tag name="ELAPSEDTIME" val="22.8"/>
  <p:tag name="ANNOTATION_COUNT" val="0"/>
  <p:tag name="ARTICULATE_SLIDE_NAV" val="38"/>
</p:tagLst>
</file>

<file path=ppt/tags/tag12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FyUKMYJX_files\slide0001_image001.jpg"/>
</p:tagLst>
</file>

<file path=ppt/tags/tag1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BeiWj3VP_files\slide0001_image001.jpg"/>
</p:tagLst>
</file>

<file path=ppt/tags/tag13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32.xml><?xml version="1.0" encoding="utf-8"?>
<p:tagLst xmlns:a="http://schemas.openxmlformats.org/drawingml/2006/main" xmlns:r="http://schemas.openxmlformats.org/officeDocument/2006/relationships" xmlns:p="http://schemas.openxmlformats.org/presentationml/2006/main">
  <p:tag name="AUDIO_ID" val="334"/>
  <p:tag name="ELAPSEDTIME" val="5.3"/>
  <p:tag name="ARTICULATE_SLIDE_GUID" val="c764cbf2-f09e-471c-831e-4fd858e99d84"/>
  <p:tag name="ARTICULATE_SLIDE_PAUSE" val="1"/>
  <p:tag name="ARTICULATE_NAV_LEVEL" val="1"/>
  <p:tag name="ARTICULATE_PLAYLIST_ID" val="-1"/>
  <p:tag name="ARTICULATE_LOCK_SLIDE" val="0"/>
  <p:tag name="ARTICULATE_SLIDE_NAV" val="39"/>
</p:tagLst>
</file>

<file path=ppt/tags/tag1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1BP4iltA_files\slide0001_image001.png"/>
</p:tagLst>
</file>

<file path=ppt/tags/tag13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c8mh0qIR_files\slide0001_image001.gif"/>
</p:tagLst>
</file>

<file path=ppt/tags/tag13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36.xml><?xml version="1.0" encoding="utf-8"?>
<p:tagLst xmlns:a="http://schemas.openxmlformats.org/drawingml/2006/main" xmlns:r="http://schemas.openxmlformats.org/officeDocument/2006/relationships" xmlns:p="http://schemas.openxmlformats.org/presentationml/2006/main">
  <p:tag name="AUDIO_ID" val="289"/>
  <p:tag name="ELAPSEDTIME" val="23.2"/>
  <p:tag name="ARTICULATE_SLIDE_GUID" val="d44fcbd1-1454-430a-9f7d-8534fbb164e6"/>
  <p:tag name="ARTICULATE_SLIDE_PAUSE" val="1"/>
  <p:tag name="ARTICULATE_NAV_LEVEL" val="1"/>
  <p:tag name="ARTICULATE_PLAYLIST_ID" val="-1"/>
  <p:tag name="ARTICULATE_LOCK_SLIDE" val="0"/>
  <p:tag name="ANNOTATION_TYPE_1" val="2"/>
  <p:tag name="ANNOTATION_START_1" val="7.2"/>
  <p:tag name="ANNOTATION_END_1" val="7.2"/>
  <p:tag name="ANNOTATION_TOP_1" val="-40.3"/>
  <p:tag name="ANNOTATION_LEFT_1" val="-40.4"/>
  <p:tag name="ANNOTATION_WIDTH_1" val="656.8"/>
  <p:tag name="ANNOTATION_HEIGHT_1" val="512.6"/>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7.2"/>
  <p:tag name="ANNOTATION_END_2" val="15.2"/>
  <p:tag name="ANNOTATION_TOP_2" val="120.9"/>
  <p:tag name="ANNOTATION_LEFT_2" val="160.0"/>
  <p:tag name="ANNOTATION_WIDTH_2" val="134.1"/>
  <p:tag name="ANNOTATION_HEIGHT_2" val="176.5"/>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15.2"/>
  <p:tag name="ANNOTATION_TOP_3" val="-40.3"/>
  <p:tag name="ANNOTATION_LEFT_3" val="-40.4"/>
  <p:tag name="ANNOTATION_WIDTH_3" val="656.8"/>
  <p:tag name="ANNOTATION_HEIGHT_3" val="512.6"/>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COUNT" val="3"/>
  <p:tag name="ARTICULATE_SLIDE_NAV" val="40"/>
</p:tagLst>
</file>

<file path=ppt/tags/tag137.xml><?xml version="1.0" encoding="utf-8"?>
<p:tagLst xmlns:a="http://schemas.openxmlformats.org/drawingml/2006/main" xmlns:r="http://schemas.openxmlformats.org/officeDocument/2006/relationships" xmlns:p="http://schemas.openxmlformats.org/presentationml/2006/main">
  <p:tag name="ARTICULATE_SOURCE_IMAGE" val="C:\DOCUME~1\locd235\LOCALS~1\Temp\articulate\presenter\imgtemp\TERrAVtr_files\slide0001_image001.jpg"/>
  <p:tag name="ARTICULATE_PUBLISH_MODE" val="2"/>
</p:tagLst>
</file>

<file path=ppt/tags/tag13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F6LZoJIH_files\slide0001_image001.jpg"/>
</p:tagLst>
</file>

<file path=ppt/tags/tag1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LzcRXV4P_files\slide0001_image001.jpg"/>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4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41.xml><?xml version="1.0" encoding="utf-8"?>
<p:tagLst xmlns:a="http://schemas.openxmlformats.org/drawingml/2006/main" xmlns:r="http://schemas.openxmlformats.org/officeDocument/2006/relationships" xmlns:p="http://schemas.openxmlformats.org/presentationml/2006/main">
  <p:tag name="AUDIO_ID" val="329"/>
  <p:tag name="ELAPSEDTIME" val="5.8"/>
  <p:tag name="ARTICULATE_SLIDE_GUID" val="54d39082-abf5-4cf5-8a21-8f47effc6f1a"/>
  <p:tag name="ARTICULATE_SLIDE_PAUSE" val="1"/>
  <p:tag name="ARTICULATE_NAV_LEVEL" val="1"/>
  <p:tag name="ARTICULATE_PLAYLIST_ID" val="-1"/>
  <p:tag name="ARTICULATE_LOCK_SLIDE" val="0"/>
  <p:tag name="ARTICULATE_SLIDE_NAV" val="41"/>
</p:tagLst>
</file>

<file path=ppt/tags/tag14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44.xml><?xml version="1.0" encoding="utf-8"?>
<p:tagLst xmlns:a="http://schemas.openxmlformats.org/drawingml/2006/main" xmlns:r="http://schemas.openxmlformats.org/officeDocument/2006/relationships" xmlns:p="http://schemas.openxmlformats.org/presentationml/2006/main">
  <p:tag name="AUDIO_ID" val="304"/>
  <p:tag name="ELAPSEDTIME" val="22.9"/>
  <p:tag name="ANNOTATION_COUNT" val="0"/>
  <p:tag name="ARTICULATE_SLIDE_GUID" val="e01c7883-1633-4ea3-ab77-22e0a2539171"/>
  <p:tag name="ARTICULATE_SLIDE_PAUSE" val="1"/>
  <p:tag name="ARTICULATE_NAV_LEVEL" val="1"/>
  <p:tag name="ARTICULATE_PLAYLIST_ID" val="-1"/>
  <p:tag name="ARTICULATE_LOCK_SLIDE" val="0"/>
  <p:tag name="ARTICULATE_SLIDE_NAV" val="42"/>
</p:tagLst>
</file>

<file path=ppt/tags/tag14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TtxDnw2c_files\slide0001_image001.jpg"/>
</p:tagLst>
</file>

<file path=ppt/tags/tag14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VOGZacQi_files\slide0001_image001.jpg"/>
</p:tagLst>
</file>

<file path=ppt/tags/tag14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48.xml><?xml version="1.0" encoding="utf-8"?>
<p:tagLst xmlns:a="http://schemas.openxmlformats.org/drawingml/2006/main" xmlns:r="http://schemas.openxmlformats.org/officeDocument/2006/relationships" xmlns:p="http://schemas.openxmlformats.org/presentationml/2006/main">
  <p:tag name="AUDIO_ID" val="311"/>
  <p:tag name="ELAPSEDTIME" val="17.4"/>
  <p:tag name="ARTICULATE_SLIDE_GUID" val="f11a1b3c-9c0b-4236-823d-06631cd34198"/>
  <p:tag name="ANNOTATION_TYPE_1" val="0"/>
  <p:tag name="ANNOTATION_START_1" val="2.6"/>
  <p:tag name="ANNOTATION_END_1" val="11.3"/>
  <p:tag name="ANNOTATION_TOP_1" val="161.2"/>
  <p:tag name="ANNOTATION_LEFT_1" val="80.0"/>
  <p:tag name="ANNOTATION_WIDTH_1" val="121.2"/>
  <p:tag name="ANNOTATION_HEIGHT_1" val="120.9"/>
  <p:tag name="ANNOTATION_ANIMATION_1" val="3"/>
  <p:tag name="ANNOTATION_ROTATION_1" val="0"/>
  <p:tag name="ANNOTATION_SUB_TYPE_1" val="2"/>
  <p:tag name="ANNOTATION_LOOP_COUNT_1" val="1"/>
  <p:tag name="ANNOTATION_BOX_RADIUS_1" val="0"/>
  <p:tag name="ANNOTATION_SCALE_1" val="93.75"/>
  <p:tag name="ANNOTATION_BORDER_ALPHA_1" val="100"/>
  <p:tag name="ANNOTATION_BORDER_COLOR_1" val="16777215"/>
  <p:tag name="ANNOTATION_FILL_COLOR_1" val="683492"/>
  <p:tag name="ANNOTATION_FILL_ALPHA_1" val="100"/>
  <p:tag name="ANNOTATION_BORDER_WIDTH_1" val="2"/>
  <p:tag name="ANNOTATION_TYPE_2" val="0"/>
  <p:tag name="ANNOTATION_START_2" val="11.3"/>
  <p:tag name="ANNOTATION_TOP_2" val="339.3"/>
  <p:tag name="ANNOTATION_LEFT_2" val="298.9"/>
  <p:tag name="ANNOTATION_WIDTH_2" val="121.2"/>
  <p:tag name="ANNOTATION_HEIGHT_2" val="120.9"/>
  <p:tag name="ANNOTATION_ANIMATION_2" val="3"/>
  <p:tag name="ANNOTATION_ROTATION_2" val="0"/>
  <p:tag name="ANNOTATION_SUB_TYPE_2" val="2"/>
  <p:tag name="ANNOTATION_LOOP_COUNT_2" val="1"/>
  <p:tag name="ANNOTATION_BOX_RADIUS_2" val="0"/>
  <p:tag name="ANNOTATION_SCALE_2" val="93.75"/>
  <p:tag name="ANNOTATION_BORDER_ALPHA_2" val="100"/>
  <p:tag name="ANNOTATION_BORDER_COLOR_2" val="16777215"/>
  <p:tag name="ANNOTATION_FILL_COLOR_2" val="683492"/>
  <p:tag name="ANNOTATION_FILL_ALPHA_2" val="100"/>
  <p:tag name="ANNOTATION_BORDER_WIDTH_2" val="2"/>
  <p:tag name="ANNOTATION_COUNT" val="2"/>
  <p:tag name="ARTICULATE_SLIDE_PAUSE" val="1"/>
  <p:tag name="ARTICULATE_NAV_LEVEL" val="1"/>
  <p:tag name="ARTICULATE_PLAYLIST_ID" val="-1"/>
  <p:tag name="ARTICULATE_LOCK_SLIDE" val="0"/>
  <p:tag name="ARTICULATE_SLIDE_NAV" val="43"/>
</p:tagLst>
</file>

<file path=ppt/tags/tag14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NB9bnTrt_files\slide0001_image001.jpg"/>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e97a8b95-b626-4d01-8a86-a12f1ee91325"/>
  <p:tag name="AUDIO_ID" val="261"/>
  <p:tag name="ELAPSEDTIME" val="18.8"/>
  <p:tag name="ANNOTATION_COUNT" val="0"/>
  <p:tag name="ARTICULATE_SLIDE_PAUSE" val="1"/>
  <p:tag name="ARTICULATE_NAV_LEVEL" val="1"/>
  <p:tag name="ARTICULATE_PLAYLIST_ID" val="-1"/>
  <p:tag name="ARTICULATE_LOCK_SLIDE" val="0"/>
  <p:tag name="ARTICULATE_SLIDE_NAV" val="6"/>
</p:tagLst>
</file>

<file path=ppt/tags/tag15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3driFHTZ_files\slide0001_image001.jpg"/>
</p:tagLst>
</file>

<file path=ppt/tags/tag15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52.xml><?xml version="1.0" encoding="utf-8"?>
<p:tagLst xmlns:a="http://schemas.openxmlformats.org/drawingml/2006/main" xmlns:r="http://schemas.openxmlformats.org/officeDocument/2006/relationships" xmlns:p="http://schemas.openxmlformats.org/presentationml/2006/main">
  <p:tag name="ANNOTATION_COUNT" val="0"/>
  <p:tag name="ARTICULATE_SLIDE_GUID" val="c4402214-671b-4700-abf2-e5a1b9eb8710"/>
  <p:tag name="AUDIO_ID" val="292"/>
  <p:tag name="ELAPSEDTIME" val="18.2"/>
  <p:tag name="ARTICULATE_SLIDE_PAUSE" val="1"/>
  <p:tag name="ARTICULATE_NAV_LEVEL" val="1"/>
  <p:tag name="ARTICULATE_PLAYLIST_ID" val="-1"/>
  <p:tag name="ARTICULATE_LOCK_SLIDE" val="0"/>
  <p:tag name="ARTICULATE_SLIDE_NAV" val="44"/>
</p:tagLst>
</file>

<file path=ppt/tags/tag15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4jdlVuvc_files\slide0001_image001.png"/>
</p:tagLst>
</file>

<file path=ppt/tags/tag15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6c1OIOrY_files\slide0001_image001.jpg"/>
</p:tagLst>
</file>

<file path=ppt/tags/tag15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ZK65oU6o_files\slide0001_image001.jpg"/>
</p:tagLst>
</file>

<file path=ppt/tags/tag15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9kmfkJMO_files\slide0001_image001.jpg"/>
</p:tagLst>
</file>

<file path=ppt/tags/tag15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59.xml><?xml version="1.0" encoding="utf-8"?>
<p:tagLst xmlns:a="http://schemas.openxmlformats.org/drawingml/2006/main" xmlns:r="http://schemas.openxmlformats.org/officeDocument/2006/relationships" xmlns:p="http://schemas.openxmlformats.org/presentationml/2006/main">
  <p:tag name="AUDIO_ID" val="293"/>
  <p:tag name="ELAPSEDTIME" val="25.3"/>
  <p:tag name="ANNOTATION_COUNT" val="0"/>
  <p:tag name="ARTICULATE_SLIDE_GUID" val="26f0c99b-b5a6-479a-b527-e785777f1b62"/>
  <p:tag name="ARTICULATE_SLIDE_PAUSE" val="1"/>
  <p:tag name="ARTICULATE_NAV_LEVEL" val="1"/>
  <p:tag name="ARTICULATE_PLAYLIST_ID" val="-1"/>
  <p:tag name="ARTICULATE_LOCK_SLIDE" val="0"/>
  <p:tag name="ARTICULATE_SLIDE_NAV" val="45"/>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LaTU70EN_files\slide0001_image001.jpg"/>
</p:tagLst>
</file>

<file path=ppt/tags/tag16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VmsExOUQ_files\slide0001_image001.jpg"/>
</p:tagLst>
</file>

<file path=ppt/tags/tag16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63.xml><?xml version="1.0" encoding="utf-8"?>
<p:tagLst xmlns:a="http://schemas.openxmlformats.org/drawingml/2006/main" xmlns:r="http://schemas.openxmlformats.org/officeDocument/2006/relationships" xmlns:p="http://schemas.openxmlformats.org/presentationml/2006/main">
  <p:tag name="ARTICULATE_SLIDE_GUID" val="b47492cd-7fee-4252-8895-11ecc9b9dfbd"/>
  <p:tag name="AUDIO_ID" val="313"/>
  <p:tag name="ELAPSEDTIME" val="14.5"/>
  <p:tag name="ANNOTATION_COUNT" val="0"/>
  <p:tag name="ARTICULATE_SLIDE_PAUSE" val="1"/>
  <p:tag name="ARTICULATE_NAV_LEVEL" val="1"/>
  <p:tag name="ARTICULATE_PLAYLIST_ID" val="-1"/>
  <p:tag name="ARTICULATE_LOCK_SLIDE" val="0"/>
  <p:tag name="ARTICULATE_SLIDE_NAV" val="46"/>
</p:tagLst>
</file>

<file path=ppt/tags/tag16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DkE0iQvx_files\slide0001_image001.jpg"/>
</p:tagLst>
</file>

<file path=ppt/tags/tag16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67.xml><?xml version="1.0" encoding="utf-8"?>
<p:tagLst xmlns:a="http://schemas.openxmlformats.org/drawingml/2006/main" xmlns:r="http://schemas.openxmlformats.org/officeDocument/2006/relationships" xmlns:p="http://schemas.openxmlformats.org/presentationml/2006/main">
  <p:tag name="AUDIO_ID" val="303"/>
  <p:tag name="ELAPSEDTIME" val="10.7"/>
  <p:tag name="ANNOTATION_TYPE_1" val="0"/>
  <p:tag name="ANNOTATION_START_1" val="1.6"/>
  <p:tag name="ANNOTATION_END_1" val="8.4"/>
  <p:tag name="ANNOTATION_TOP_1" val="411.0"/>
  <p:tag name="ANNOTATION_LEFT_1" val="106.6"/>
  <p:tag name="ANNOTATION_WIDTH_1" val="121.2"/>
  <p:tag name="ANNOTATION_HEIGHT_1" val="120.9"/>
  <p:tag name="ANNOTATION_ANIMATION_1" val="3"/>
  <p:tag name="ANNOTATION_ROTATION_1" val="0"/>
  <p:tag name="ANNOTATION_SUB_TYPE_1" val="2"/>
  <p:tag name="ANNOTATION_LOOP_COUNT_1" val="1"/>
  <p:tag name="ANNOTATION_BOX_RADIUS_1" val="0"/>
  <p:tag name="ANNOTATION_SCALE_1" val="62.5"/>
  <p:tag name="ANNOTATION_BORDER_ALPHA_1" val="100"/>
  <p:tag name="ANNOTATION_BORDER_COLOR_1" val="16777215"/>
  <p:tag name="ANNOTATION_FILL_COLOR_1" val="255"/>
  <p:tag name="ANNOTATION_FILL_ALPHA_1" val="100"/>
  <p:tag name="ANNOTATION_BORDER_WIDTH_1" val="2"/>
  <p:tag name="ANNOTATION_COUNT" val="1"/>
  <p:tag name="ARTICULATE_SLIDE_GUID" val="cd3c26c4-8fa7-4d13-ab6f-8b782ce94be9"/>
  <p:tag name="ARTICULATE_SLIDE_PAUSE" val="1"/>
  <p:tag name="ARTICULATE_NAV_LEVEL" val="1"/>
  <p:tag name="ARTICULATE_PLAYLIST_ID" val="-1"/>
  <p:tag name="ARTICULATE_LOCK_SLIDE" val="0"/>
  <p:tag name="ARTICULATE_SLIDE_NAV" val="47"/>
</p:tagLst>
</file>

<file path=ppt/tags/tag16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zjIjqAPP_files\slide0001_image001.jpg"/>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7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71.xml><?xml version="1.0" encoding="utf-8"?>
<p:tagLst xmlns:a="http://schemas.openxmlformats.org/drawingml/2006/main" xmlns:r="http://schemas.openxmlformats.org/officeDocument/2006/relationships" xmlns:p="http://schemas.openxmlformats.org/presentationml/2006/main">
  <p:tag name="AUDIO_ID" val="316"/>
  <p:tag name="ELAPSEDTIME" val="13.8"/>
  <p:tag name="ANNOTATION_COUNT" val="0"/>
  <p:tag name="ARTICULATE_SLIDE_GUID" val="303bf0d7-ed0d-4fba-b57a-4d81c6155040"/>
  <p:tag name="ARTICULATE_SLIDE_PAUSE" val="1"/>
  <p:tag name="ARTICULATE_NAV_LEVEL" val="1"/>
  <p:tag name="ARTICULATE_PLAYLIST_ID" val="-1"/>
  <p:tag name="ARTICULATE_LOCK_SLIDE" val="0"/>
  <p:tag name="ARTICULATE_SLIDE_NAV" val="48"/>
</p:tagLst>
</file>

<file path=ppt/tags/tag17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8VxKg8Rx_files\slide0001_image001.png"/>
</p:tagLst>
</file>

<file path=ppt/tags/tag17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S9jM1RBO_files\slide0001_image001.png"/>
</p:tagLst>
</file>

<file path=ppt/tags/tag17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75.xml><?xml version="1.0" encoding="utf-8"?>
<p:tagLst xmlns:a="http://schemas.openxmlformats.org/drawingml/2006/main" xmlns:r="http://schemas.openxmlformats.org/officeDocument/2006/relationships" xmlns:p="http://schemas.openxmlformats.org/presentationml/2006/main">
  <p:tag name="ANNOTATION_COUNT" val="0"/>
  <p:tag name="ARTICULATE_SLIDE_GUID" val="cf1378c7-b9b8-4aba-8168-c537243b8d3e"/>
  <p:tag name="AUDIO_ID" val="317"/>
  <p:tag name="ELAPSEDTIME" val="14.1"/>
  <p:tag name="ARTICULATE_SLIDE_PAUSE" val="1"/>
  <p:tag name="ARTICULATE_NAV_LEVEL" val="1"/>
  <p:tag name="ARTICULATE_PLAYLIST_ID" val="-1"/>
  <p:tag name="ARTICULATE_LOCK_SLIDE" val="0"/>
  <p:tag name="ARTICULATE_SLIDE_NAV" val="49"/>
</p:tagLst>
</file>

<file path=ppt/tags/tag17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y7jEL4su_files\slide0001_image001.png"/>
</p:tagLst>
</file>

<file path=ppt/tags/tag17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DBfTxjzs_files\slide0001_image001.gif"/>
</p:tagLst>
</file>

<file path=ppt/tags/tag17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79.xml><?xml version="1.0" encoding="utf-8"?>
<p:tagLst xmlns:a="http://schemas.openxmlformats.org/drawingml/2006/main" xmlns:r="http://schemas.openxmlformats.org/officeDocument/2006/relationships" xmlns:p="http://schemas.openxmlformats.org/presentationml/2006/main">
  <p:tag name="AUDIO_ID" val="318"/>
  <p:tag name="ELAPSEDTIME" val="19.9"/>
  <p:tag name="ANNOTATION_COUNT" val="0"/>
  <p:tag name="ARTICULATE_SLIDE_GUID" val="cb3dbda9-09dc-4b03-8140-0a97996b62b3"/>
  <p:tag name="ARTICULATE_SLIDE_PAUSE" val="1"/>
  <p:tag name="ARTICULATE_NAV_LEVEL" val="1"/>
  <p:tag name="ARTICULATE_PLAYLIST_ID" val="-1"/>
  <p:tag name="ARTICULATE_LOCK_SLIDE" val="0"/>
  <p:tag name="ARTICULATE_SLIDE_NAV" val="50"/>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d746d898-02e7-4e46-9b87-92b7d328cb78"/>
  <p:tag name="ARTICULATE_SLIDE_PAUSE" val="1"/>
  <p:tag name="ARTICULATE_NAV_LEVEL" val="1"/>
  <p:tag name="ARTICULATE_PLAYLIST_ID" val="-1"/>
  <p:tag name="ARTICULATE_LOCK_SLIDE" val="0"/>
  <p:tag name="AUDIO_ID" val="264"/>
  <p:tag name="ELAPSEDTIME" val="21.1"/>
  <p:tag name="ANNOTATION_COUNT" val="0"/>
  <p:tag name="ARTICULATE_SLIDE_NAV" val="7"/>
</p:tagLst>
</file>

<file path=ppt/tags/tag18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ojRIWR2f_files\slide0001_image001.jpg"/>
</p:tagLst>
</file>

<file path=ppt/tags/tag18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82.xml><?xml version="1.0" encoding="utf-8"?>
<p:tagLst xmlns:a="http://schemas.openxmlformats.org/drawingml/2006/main" xmlns:r="http://schemas.openxmlformats.org/officeDocument/2006/relationships" xmlns:p="http://schemas.openxmlformats.org/presentationml/2006/main">
  <p:tag name="ANNOTATION_COUNT" val="0"/>
  <p:tag name="ARTICULATE_SLIDE_GUID" val="f8dda8f6-50c7-494b-925c-1b90d10c2d1a"/>
  <p:tag name="AUDIO_ID" val="305"/>
  <p:tag name="ELAPSEDTIME" val="8.0"/>
  <p:tag name="ARTICULATE_SLIDE_PAUSE" val="1"/>
  <p:tag name="ARTICULATE_NAV_LEVEL" val="1"/>
  <p:tag name="ARTICULATE_PLAYLIST_ID" val="-1"/>
  <p:tag name="ARTICULATE_LOCK_SLIDE" val="0"/>
  <p:tag name="ARTICULATE_SLIDE_NAV" val="51"/>
</p:tagLst>
</file>

<file path=ppt/tags/tag183.xml><?xml version="1.0" encoding="utf-8"?>
<p:tagLst xmlns:a="http://schemas.openxmlformats.org/drawingml/2006/main" xmlns:r="http://schemas.openxmlformats.org/officeDocument/2006/relationships" xmlns:p="http://schemas.openxmlformats.org/presentationml/2006/main">
  <p:tag name="ARTICULATE_SOURCE_IMAGE" val="C:\DOCUME~1\locd235\LOCALS~1\Temp\articulate\presenter\imgtemp\GmAbFNxi_files\slide0001_image001.jpg"/>
  <p:tag name="ARTICULATE_PUBLISH_MODE" val="2"/>
</p:tagLst>
</file>

<file path=ppt/tags/tag18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185.xml><?xml version="1.0" encoding="utf-8"?>
<p:tagLst xmlns:a="http://schemas.openxmlformats.org/drawingml/2006/main" xmlns:r="http://schemas.openxmlformats.org/officeDocument/2006/relationships" xmlns:p="http://schemas.openxmlformats.org/presentationml/2006/main">
  <p:tag name="AUDIO_ID" val="295"/>
  <p:tag name="ELAPSEDTIME" val="48.0"/>
  <p:tag name="ANNOTATION_COUNT" val="0"/>
  <p:tag name="ARTICULATE_SLIDE_GUID" val="56a0fd6d-ad2c-4648-9cdb-a8582ef438e6"/>
  <p:tag name="ARTICULATE_SLIDE_PAUSE" val="1"/>
  <p:tag name="ARTICULATE_NAV_LEVEL" val="1"/>
  <p:tag name="ARTICULATE_PLAYLIST_ID" val="-1"/>
  <p:tag name="ARTICULATE_LOCK_SLIDE" val="0"/>
  <p:tag name="ARTICULATE_SLIDE_NAV" val="52"/>
</p:tagLst>
</file>

<file path=ppt/tags/tag18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7.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4"/>
</p:tagLst>
</file>

<file path=ppt/tags/tag188.xml><?xml version="1.0" encoding="utf-8"?>
<p:tagLst xmlns:a="http://schemas.openxmlformats.org/drawingml/2006/main" xmlns:r="http://schemas.openxmlformats.org/officeDocument/2006/relationships" xmlns:p="http://schemas.openxmlformats.org/presentationml/2006/main">
  <p:tag name="ARTICULATE_SLIDE_GUID" val="f0b0ec70-30fb-4706-9c75-996120b34607"/>
  <p:tag name="ARTICULATE_SLIDE_PAUSE" val="1"/>
  <p:tag name="ARTICULATE_NAV_LEVEL" val="1"/>
  <p:tag name="ARTICULATE_PLAYLIST_ID" val="-1"/>
  <p:tag name="ARTICULATE_LOCK_SLIDE" val="0"/>
  <p:tag name="AUDIO_ID" val="273"/>
  <p:tag name="ELAPSEDTIME" val="54.2"/>
  <p:tag name="ANNOTATION_COUNT" val="0"/>
  <p:tag name="ARTICULATE_SLIDE_NAV" val="53"/>
</p:tagLst>
</file>

<file path=ppt/tags/tag18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1xj6evWy_files\slide0001_image001.jpg"/>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zcU1gqBD_files\slide0001_image001.jpg"/>
</p:tagLst>
</file>

<file path=ppt/tags/tag19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d20f1082-62c0-4ddd-a6b7-c88ceff2d9b0"/>
  <p:tag name="AUDIO_ID" val="259"/>
  <p:tag name="ELAPSEDTIME" val="8.2"/>
  <p:tag name="ANNOTATION_COUNT" val="0"/>
  <p:tag name="ARTICULATE_SLIDE_PAUSE" val="1"/>
  <p:tag name="ARTICULATE_NAV_LEVEL" val="1"/>
  <p:tag name="ARTICULATE_PLAYLIST_ID" val="-1"/>
  <p:tag name="ARTICULATE_LOCK_SLIDE" val="0"/>
  <p:tag name="ARTICULATE_SLIDE_NAV" val="2"/>
</p:tagLst>
</file>

<file path=ppt/tags/tag20.xml><?xml version="1.0" encoding="utf-8"?>
<p:tagLst xmlns:a="http://schemas.openxmlformats.org/drawingml/2006/main" xmlns:r="http://schemas.openxmlformats.org/officeDocument/2006/relationships" xmlns:p="http://schemas.openxmlformats.org/presentationml/2006/main">
  <p:tag name="BULLET_1" val="8226"/>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4716166c-157a-40d8-a87f-09a1b5534986"/>
  <p:tag name="ANNOTATION_COUNT" val="0"/>
  <p:tag name="AUDIO_ID" val="265"/>
  <p:tag name="ELAPSEDTIME" val="10.4"/>
  <p:tag name="ARTICULATE_SLIDE_PAUSE" val="1"/>
  <p:tag name="ARTICULATE_NAV_LEVEL" val="1"/>
  <p:tag name="ARTICULATE_PLAYLIST_ID" val="-1"/>
  <p:tag name="ARTICULATE_LOCK_SLIDE" val="0"/>
  <p:tag name="ARTICULATE_SLIDE_NAV" val="8"/>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hkOYUHJT_files\slide0001_image001.jpg"/>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AQcbfGHK_files\slide0001_image001.jpg"/>
</p:tagLst>
</file>

<file path=ppt/tags/tag2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a8f8f10e-fb7b-4e5f-a697-42a9860e42b1"/>
  <p:tag name="ANNOTATION_COUNT" val="0"/>
  <p:tag name="AUDIO_ID" val="266"/>
  <p:tag name="ELAPSEDTIME" val="7.4"/>
  <p:tag name="ARTICULATE_SLIDE_PAUSE" val="1"/>
  <p:tag name="ARTICULATE_NAV_LEVEL" val="1"/>
  <p:tag name="ARTICULATE_PLAYLIST_ID" val="-1"/>
  <p:tag name="ARTICULATE_LOCK_SLIDE" val="0"/>
  <p:tag name="ARTICULATE_SLIDE_NAV" val="9"/>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JoZtkjN1_files\slide0001_image001.jpg"/>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IPWHRfzQ_files\slide0001_image001.jpg"/>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9tyJChwS_files\slide0001_image001.jpg"/>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ZvYxYLMb_files\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JBiCBtuv_files\slide0001_image001.jpg"/>
</p:tagLst>
</file>

<file path=ppt/tags/tag3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ed953f3f-2f1a-42d3-89d8-350924e4778e"/>
  <p:tag name="ANNOTATION_COUNT" val="0"/>
  <p:tag name="AUDIO_ID" val="267"/>
  <p:tag name="ELAPSEDTIME" val="6.5"/>
  <p:tag name="ARTICULATE_SLIDE_PAUSE" val="1"/>
  <p:tag name="ARTICULATE_NAV_LEVEL" val="1"/>
  <p:tag name="ARTICULATE_PLAYLIST_ID" val="-1"/>
  <p:tag name="ARTICULATE_LOCK_SLIDE" val="0"/>
  <p:tag name="ARTICULATE_SLIDE_NAV" val="10"/>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T5upbgQf_files\slide0001_image001.jpg"/>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Z03GERgi_files\slide0001_image001.jpg"/>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j6SPDlMJ_files\slide0001_image001.jpg"/>
</p:tagLst>
</file>

<file path=ppt/tags/tag3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36.xml><?xml version="1.0" encoding="utf-8"?>
<p:tagLst xmlns:a="http://schemas.openxmlformats.org/drawingml/2006/main" xmlns:r="http://schemas.openxmlformats.org/officeDocument/2006/relationships" xmlns:p="http://schemas.openxmlformats.org/presentationml/2006/main">
  <p:tag name="ARTICULATE_SLIDE_GUID" val="f659d338-4062-4de6-a294-e9da40239f09"/>
  <p:tag name="ANNOTATION_COUNT" val="0"/>
  <p:tag name="AUDIO_ID" val="268"/>
  <p:tag name="ELAPSEDTIME" val="6.2"/>
  <p:tag name="ARTICULATE_SLIDE_PAUSE" val="1"/>
  <p:tag name="ARTICULATE_NAV_LEVEL" val="1"/>
  <p:tag name="ARTICULATE_PLAYLIST_ID" val="-1"/>
  <p:tag name="ARTICULATE_LOCK_SLIDE" val="0"/>
  <p:tag name="ARTICULATE_SLIDE_NAV" val="11"/>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gxL18IOj_files\slide0001_image001.jpg"/>
</p:tagLst>
</file>

<file path=ppt/tags/tag3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39.xml><?xml version="1.0" encoding="utf-8"?>
<p:tagLst xmlns:a="http://schemas.openxmlformats.org/drawingml/2006/main" xmlns:r="http://schemas.openxmlformats.org/officeDocument/2006/relationships" xmlns:p="http://schemas.openxmlformats.org/presentationml/2006/main">
  <p:tag name="ARTICULATE_SLIDE_GUID" val="b4e6340d-2f4a-41a7-9a2e-a1b3219bb967"/>
  <p:tag name="ANNOTATION_COUNT" val="0"/>
  <p:tag name="AUDIO_ID" val="269"/>
  <p:tag name="ELAPSEDTIME" val="5.2"/>
  <p:tag name="ARTICULATE_SLIDE_PAUSE" val="1"/>
  <p:tag name="ARTICULATE_NAV_LEVEL" val="1"/>
  <p:tag name="ARTICULATE_PLAYLIST_ID" val="-1"/>
  <p:tag name="ARTICULATE_LOCK_SLIDE" val="0"/>
  <p:tag name="ARTICULATE_SLIDE_NAV" val="12"/>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w68spROV_files\slide0001_image001.jpg"/>
</p:tagLst>
</file>

<file path=ppt/tags/tag4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42.xml><?xml version="1.0" encoding="utf-8"?>
<p:tagLst xmlns:a="http://schemas.openxmlformats.org/drawingml/2006/main" xmlns:r="http://schemas.openxmlformats.org/officeDocument/2006/relationships" xmlns:p="http://schemas.openxmlformats.org/presentationml/2006/main">
  <p:tag name="ARTICULATE_SLIDE_GUID" val="7371791b-2728-42ee-a3dd-3ae9417744bd"/>
  <p:tag name="AUDIO_ID" val="270"/>
  <p:tag name="ELAPSEDTIME" val="6.0"/>
  <p:tag name="ANNOTATION_COUNT" val="0"/>
  <p:tag name="ARTICULATE_SLIDE_PAUSE" val="1"/>
  <p:tag name="ARTICULATE_NAV_LEVEL" val="1"/>
  <p:tag name="ARTICULATE_PLAYLIST_ID" val="-1"/>
  <p:tag name="ARTICULATE_LOCK_SLIDE" val="0"/>
  <p:tag name="ARTICULATE_SLIDE_NAV" val="13"/>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6a556641-1af2-4d79-9359-d5e8841c5e6e"/>
  <p:tag name="AUDIO_ID" val="271"/>
  <p:tag name="ELAPSEDTIME" val="8.7"/>
  <p:tag name="ANNOTATION_COUNT" val="0"/>
  <p:tag name="ARTICULATE_SLIDE_PAUSE" val="1"/>
  <p:tag name="ARTICULATE_NAV_LEVEL" val="1"/>
  <p:tag name="ARTICULATE_PLAYLIST_ID" val="-1"/>
  <p:tag name="ARTICULATE_LOCK_SLIDE" val="0"/>
  <p:tag name="ARTICULATE_SLIDE_NAV" val="14"/>
</p:tagLst>
</file>

<file path=ppt/tags/tag4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47.xml><?xml version="1.0" encoding="utf-8"?>
<p:tagLst xmlns:a="http://schemas.openxmlformats.org/drawingml/2006/main" xmlns:r="http://schemas.openxmlformats.org/officeDocument/2006/relationships" xmlns:p="http://schemas.openxmlformats.org/presentationml/2006/main">
  <p:tag name="AUDIO_ID" val="308"/>
  <p:tag name="ELAPSEDTIME" val="11.5"/>
  <p:tag name="ANNOTATION_COUNT" val="0"/>
  <p:tag name="ARTICULATE_SLIDE_GUID" val="0b7b50d3-78b0-4c92-8b48-f1bb23f80157"/>
  <p:tag name="ARTICULATE_SLIDE_PAUSE" val="0"/>
  <p:tag name="ARTICULATE_NAV_LEVEL" val="1"/>
  <p:tag name="ARTICULATE_PLAYLIST_ID" val="-1"/>
  <p:tag name="ARTICULATE_LOCK_SLIDE" val="0"/>
  <p:tag name="ARTICULATE_SLIDE_NAV" val="15"/>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5.xml><?xml version="1.0" encoding="utf-8"?>
<p:tagLst xmlns:a="http://schemas.openxmlformats.org/drawingml/2006/main" xmlns:r="http://schemas.openxmlformats.org/officeDocument/2006/relationships" xmlns:p="http://schemas.openxmlformats.org/presentationml/2006/main">
  <p:tag name="AUDIO_ID" val="314"/>
  <p:tag name="ELAPSEDTIME" val="8.2"/>
  <p:tag name="ANNOTATION_COUNT" val="0"/>
  <p:tag name="ARTICULATE_SLIDE_GUID" val="0b18cc99-fecf-49ef-82a6-ba2bbbe24a01"/>
  <p:tag name="ARTICULATE_SLIDE_PAUSE" val="0"/>
  <p:tag name="ARTICULATE_NAV_LEVEL" val="1"/>
  <p:tag name="ARTICULATE_PLAYLIST_ID" val="-1"/>
  <p:tag name="ARTICULATE_LOCK_SLIDE" val="0"/>
  <p:tag name="ARTICULATE_SLIDE_NAV" val="3"/>
</p:tagLst>
</file>

<file path=ppt/tags/tag50.xml><?xml version="1.0" encoding="utf-8"?>
<p:tagLst xmlns:a="http://schemas.openxmlformats.org/drawingml/2006/main" xmlns:r="http://schemas.openxmlformats.org/officeDocument/2006/relationships" xmlns:p="http://schemas.openxmlformats.org/presentationml/2006/main">
  <p:tag name="AUDIO_ID" val="279"/>
  <p:tag name="ELAPSEDTIME" val="7.5"/>
  <p:tag name="ANNOTATION_COUNT" val="0"/>
  <p:tag name="ARTICULATE_SLIDE_GUID" val="e1486d0a-32b4-461a-a629-e163f7d9ec49"/>
  <p:tag name="ARTICULATE_SLIDE_PAUSE" val="1"/>
  <p:tag name="ARTICULATE_NAV_LEVEL" val="1"/>
  <p:tag name="ARTICULATE_PLAYLIST_ID" val="-1"/>
  <p:tag name="ARTICULATE_LOCK_SLIDE" val="0"/>
  <p:tag name="ARTICULATE_SLIDE_NAV" val="16"/>
</p:tagLst>
</file>

<file path=ppt/tags/tag5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kyAOvfdb_files\slide0001_image001.jpg"/>
</p:tagLst>
</file>

<file path=ppt/tags/tag5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5O3qk67F_files\slide0001_image001.jpg"/>
</p:tagLst>
</file>

<file path=ppt/tags/tag5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3C0DNVZR_files\slide0001_image001.jpg"/>
</p:tagLst>
</file>

<file path=ppt/tags/tag5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57.xml><?xml version="1.0" encoding="utf-8"?>
<p:tagLst xmlns:a="http://schemas.openxmlformats.org/drawingml/2006/main" xmlns:r="http://schemas.openxmlformats.org/officeDocument/2006/relationships" xmlns:p="http://schemas.openxmlformats.org/presentationml/2006/main">
  <p:tag name="AUDIO_ID" val="280"/>
  <p:tag name="ELAPSEDTIME" val="25.2"/>
  <p:tag name="ANNOTATION_COUNT" val="0"/>
  <p:tag name="ARTICULATE_SLIDE_GUID" val="8e5a82e5-2608-4b01-bf7d-6c0443a2a5f1"/>
  <p:tag name="ARTICULATE_SLIDE_PAUSE" val="1"/>
  <p:tag name="ARTICULATE_NAV_LEVEL" val="1"/>
  <p:tag name="ARTICULATE_PLAYLIST_ID" val="-1"/>
  <p:tag name="ARTICULATE_LOCK_SLIDE" val="0"/>
  <p:tag name="ARTICULATE_SLIDE_NAV" val="17"/>
</p:tagLst>
</file>

<file path=ppt/tags/tag5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rWJ47uxw_files\slide0001_image001.png"/>
</p:tagLst>
</file>

<file path=ppt/tags/tag60.xml><?xml version="1.0" encoding="utf-8"?>
<p:tagLst xmlns:a="http://schemas.openxmlformats.org/drawingml/2006/main" xmlns:r="http://schemas.openxmlformats.org/officeDocument/2006/relationships" xmlns:p="http://schemas.openxmlformats.org/presentationml/2006/main">
  <p:tag name="ANNOTATION_TYPE_1" val="0"/>
  <p:tag name="ANNOTATION_START_1" val="9.2"/>
  <p:tag name="ANNOTATION_END_1" val="13.8"/>
  <p:tag name="ANNOTATION_TOP_1" val="276.4"/>
  <p:tag name="ANNOTATION_LEFT_1" val="431.4"/>
  <p:tag name="ANNOTATION_WIDTH_1" val="121.2"/>
  <p:tag name="ANNOTATION_HEIGHT_1" val="120.9"/>
  <p:tag name="ANNOTATION_ANIMATION_1" val="3"/>
  <p:tag name="ANNOTATION_ROTATION_1" val="0"/>
  <p:tag name="ANNOTATION_SUB_TYPE_1" val="2"/>
  <p:tag name="ANNOTATION_LOOP_COUNT_1" val="1"/>
  <p:tag name="ANNOTATION_BOX_RADIUS_1" val="0"/>
  <p:tag name="ANNOTATION_SCALE_1" val="93.75"/>
  <p:tag name="ANNOTATION_BORDER_ALPHA_1" val="100"/>
  <p:tag name="ANNOTATION_BORDER_COLOR_1" val="16777215"/>
  <p:tag name="ANNOTATION_FILL_COLOR_1" val="683492"/>
  <p:tag name="ANNOTATION_FILL_ALPHA_1" val="100"/>
  <p:tag name="ANNOTATION_BORDER_WIDTH_1" val="2"/>
  <p:tag name="ANNOTATION_TYPE_2" val="0"/>
  <p:tag name="ANNOTATION_START_2" val="13.8"/>
  <p:tag name="ANNOTATION_END_2" val="20.1"/>
  <p:tag name="ANNOTATION_TOP_2" val="18.5"/>
  <p:tag name="ANNOTATION_LEFT_2" val="321.5"/>
  <p:tag name="ANNOTATION_WIDTH_2" val="121.2"/>
  <p:tag name="ANNOTATION_HEIGHT_2" val="120.9"/>
  <p:tag name="ANNOTATION_ANIMATION_2" val="3"/>
  <p:tag name="ANNOTATION_ROTATION_2" val="0"/>
  <p:tag name="ANNOTATION_SUB_TYPE_2" val="2"/>
  <p:tag name="ANNOTATION_LOOP_COUNT_2" val="1"/>
  <p:tag name="ANNOTATION_BOX_RADIUS_2" val="0"/>
  <p:tag name="ANNOTATION_SCALE_2" val="93.75"/>
  <p:tag name="ANNOTATION_BORDER_ALPHA_2" val="100"/>
  <p:tag name="ANNOTATION_BORDER_COLOR_2" val="16777215"/>
  <p:tag name="ANNOTATION_FILL_COLOR_2" val="683492"/>
  <p:tag name="ANNOTATION_FILL_ALPHA_2" val="100"/>
  <p:tag name="ANNOTATION_BORDER_WIDTH_2" val="2"/>
  <p:tag name="ANNOTATION_TYPE_3" val="0"/>
  <p:tag name="ANNOTATION_START_3" val="20.1"/>
  <p:tag name="ANNOTATION_END_3" val="21.6"/>
  <p:tag name="ANNOTATION_TOP_3" val="372.4"/>
  <p:tag name="ANNOTATION_LEFT_3" val="50.9"/>
  <p:tag name="ANNOTATION_WIDTH_3" val="121.2"/>
  <p:tag name="ANNOTATION_HEIGHT_3" val="120.9"/>
  <p:tag name="ANNOTATION_ANIMATION_3" val="3"/>
  <p:tag name="ANNOTATION_ROTATION_3" val="0"/>
  <p:tag name="ANNOTATION_SUB_TYPE_3" val="2"/>
  <p:tag name="ANNOTATION_LOOP_COUNT_3" val="1"/>
  <p:tag name="ANNOTATION_BOX_RADIUS_3" val="0"/>
  <p:tag name="ANNOTATION_SCALE_3" val="93.75"/>
  <p:tag name="ANNOTATION_BORDER_ALPHA_3" val="100"/>
  <p:tag name="ANNOTATION_BORDER_COLOR_3" val="16777215"/>
  <p:tag name="ANNOTATION_FILL_COLOR_3" val="683492"/>
  <p:tag name="ANNOTATION_FILL_ALPHA_3" val="100"/>
  <p:tag name="ANNOTATION_BORDER_WIDTH_3" val="2"/>
  <p:tag name="ANNOTATION_TYPE_4" val="0"/>
  <p:tag name="ANNOTATION_START_4" val="21.6"/>
  <p:tag name="ANNOTATION_END_4" val="26.6"/>
  <p:tag name="ANNOTATION_TOP_4" val="42.7"/>
  <p:tag name="ANNOTATION_LEFT_4" val="141.4"/>
  <p:tag name="ANNOTATION_WIDTH_4" val="121.2"/>
  <p:tag name="ANNOTATION_HEIGHT_4" val="120.9"/>
  <p:tag name="ANNOTATION_ANIMATION_4" val="3"/>
  <p:tag name="ANNOTATION_ROTATION_4" val="0"/>
  <p:tag name="ANNOTATION_SUB_TYPE_4" val="2"/>
  <p:tag name="ANNOTATION_LOOP_COUNT_4" val="1"/>
  <p:tag name="ANNOTATION_BOX_RADIUS_4" val="0"/>
  <p:tag name="ANNOTATION_SCALE_4" val="93.75"/>
  <p:tag name="ANNOTATION_BORDER_ALPHA_4" val="100"/>
  <p:tag name="ANNOTATION_BORDER_COLOR_4" val="16777215"/>
  <p:tag name="ANNOTATION_FILL_COLOR_4" val="683492"/>
  <p:tag name="ANNOTATION_FILL_ALPHA_4" val="100"/>
  <p:tag name="ANNOTATION_BORDER_WIDTH_4" val="2"/>
  <p:tag name="ARTICULATE_SLIDE_GUID" val="73471409-60cb-4a29-908a-111e329df56b"/>
  <p:tag name="ARTICULATE_SLIDE_PAUSE" val="1"/>
  <p:tag name="ARTICULATE_NAV_LEVEL" val="1"/>
  <p:tag name="ARTICULATE_PLAYLIST_ID" val="-1"/>
  <p:tag name="ARTICULATE_LOCK_SLIDE" val="0"/>
  <p:tag name="AUDIO_ID" val="321"/>
  <p:tag name="ELAPSEDTIME" val="35.5"/>
  <p:tag name="ANNOTATION_COUNT" val="0"/>
  <p:tag name="ARTICULATE_SLIDE_NAV" val="18"/>
</p:tagLst>
</file>

<file path=ppt/tags/tag6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xT73LBl5_files\slide0001_image001.jpg"/>
</p:tagLst>
</file>

<file path=ppt/tags/tag6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3.xml><?xml version="1.0" encoding="utf-8"?>
<p:tagLst xmlns:a="http://schemas.openxmlformats.org/drawingml/2006/main" xmlns:r="http://schemas.openxmlformats.org/officeDocument/2006/relationships" xmlns:p="http://schemas.openxmlformats.org/presentationml/2006/main">
  <p:tag name="AUDIO_ID" val="284"/>
  <p:tag name="ELAPSEDTIME" val="13.1"/>
  <p:tag name="ANNOTATION_COUNT" val="0"/>
  <p:tag name="ARTICULATE_SLIDE_GUID" val="0e65b514-def8-4156-9e01-1f58ea72bc91"/>
  <p:tag name="ARTICULATE_SLIDE_PAUSE" val="1"/>
  <p:tag name="ARTICULATE_NAV_LEVEL" val="1"/>
  <p:tag name="ARTICULATE_PLAYLIST_ID" val="-1"/>
  <p:tag name="ARTICULATE_LOCK_SLIDE" val="0"/>
  <p:tag name="ARTICULATE_SLIDE_NAV" val="19"/>
</p:tagLst>
</file>

<file path=ppt/tags/tag6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QIZTLwdT_files\slide0001_image001.jpg"/>
</p:tagLst>
</file>

<file path=ppt/tags/tag6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66.xml><?xml version="1.0" encoding="utf-8"?>
<p:tagLst xmlns:a="http://schemas.openxmlformats.org/drawingml/2006/main" xmlns:r="http://schemas.openxmlformats.org/officeDocument/2006/relationships" xmlns:p="http://schemas.openxmlformats.org/presentationml/2006/main">
  <p:tag name="ANNOTATION_COUNT" val="0"/>
  <p:tag name="ARTICULATE_SLIDE_GUID" val="06d54b2c-8ea4-4351-99fe-fe1385704715"/>
  <p:tag name="AUDIO_ID" val="299"/>
  <p:tag name="ELAPSEDTIME" val="11.2"/>
  <p:tag name="ARTICULATE_SLIDE_PAUSE" val="1"/>
  <p:tag name="ARTICULATE_NAV_LEVEL" val="1"/>
  <p:tag name="ARTICULATE_PLAYLIST_ID" val="-1"/>
  <p:tag name="ARTICULATE_LOCK_SLIDE" val="0"/>
  <p:tag name="ARTICULATE_SLIDE_NAV" val="20"/>
</p:tagLst>
</file>

<file path=ppt/tags/tag6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U6iyZaEe_files\slide0001_image001.jpg"/>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SkVoqn2U_files\slide0001_image001.jpg"/>
</p:tagLst>
</file>

<file path=ppt/tags/tag6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70.xml><?xml version="1.0" encoding="utf-8"?>
<p:tagLst xmlns:a="http://schemas.openxmlformats.org/drawingml/2006/main" xmlns:r="http://schemas.openxmlformats.org/officeDocument/2006/relationships" xmlns:p="http://schemas.openxmlformats.org/presentationml/2006/main">
  <p:tag name="AUDIO_ID" val="309"/>
  <p:tag name="ELAPSEDTIME" val="15.7"/>
  <p:tag name="ANNOTATION_COUNT" val="0"/>
  <p:tag name="ARTICULATE_SLIDE_GUID" val="631a38bd-cc5c-4e14-9ae8-769a56b68a56"/>
  <p:tag name="ARTICULATE_SLIDE_PAUSE" val="1"/>
  <p:tag name="ARTICULATE_NAV_LEVEL" val="1"/>
  <p:tag name="ARTICULATE_PLAYLIST_ID" val="-1"/>
  <p:tag name="ARTICULATE_LOCK_SLIDE" val="0"/>
  <p:tag name="ARTICULATE_SLIDE_NAV" val="21"/>
</p:tagLst>
</file>

<file path=ppt/tags/tag7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nNH236kv_files\slide0001_image001.jpg"/>
</p:tagLst>
</file>

<file path=ppt/tags/tag7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PDJsDzXh_files\slide0001_image001.jpg"/>
</p:tagLst>
</file>

<file path=ppt/tags/tag7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74.xml><?xml version="1.0" encoding="utf-8"?>
<p:tagLst xmlns:a="http://schemas.openxmlformats.org/drawingml/2006/main" xmlns:r="http://schemas.openxmlformats.org/officeDocument/2006/relationships" xmlns:p="http://schemas.openxmlformats.org/presentationml/2006/main">
  <p:tag name="ARTICULATE_SLIDE_GUID" val="70ba57ac-4bfd-42a5-80c4-f87255df889e"/>
  <p:tag name="ARTICULATE_SLIDE_PAUSE" val="1"/>
  <p:tag name="ARTICULATE_NAV_LEVEL" val="1"/>
  <p:tag name="ARTICULATE_PLAYLIST_ID" val="-1"/>
  <p:tag name="ARTICULATE_LOCK_SLIDE" val="0"/>
  <p:tag name="AUDIO_ID" val="291"/>
  <p:tag name="ELAPSEDTIME" val="15.2"/>
  <p:tag name="ANNOTATION_COUNT" val="0"/>
  <p:tag name="ARTICULATE_SLIDE_NAV" val="22"/>
</p:tagLst>
</file>

<file path=ppt/tags/tag7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bb7YxaOH_files\slide0001_image001.png"/>
</p:tagLst>
</file>

<file path=ppt/tags/tag7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77.xml><?xml version="1.0" encoding="utf-8"?>
<p:tagLst xmlns:a="http://schemas.openxmlformats.org/drawingml/2006/main" xmlns:r="http://schemas.openxmlformats.org/officeDocument/2006/relationships" xmlns:p="http://schemas.openxmlformats.org/presentationml/2006/main">
  <p:tag name="ANNOTATION_COUNT" val="0"/>
  <p:tag name="AUDIO_ID" val="328"/>
  <p:tag name="ELAPSEDTIME" val="15.2"/>
  <p:tag name="ARTICULATE_SLIDE_GUID" val="90c0dab7-f2c5-41c8-b4e6-7eb4928a527b"/>
  <p:tag name="ARTICULATE_SLIDE_PAUSE" val="1"/>
  <p:tag name="ARTICULATE_NAV_LEVEL" val="1"/>
  <p:tag name="ARTICULATE_PLAYLIST_ID" val="-1"/>
  <p:tag name="ARTICULATE_LOCK_SLIDE" val="0"/>
  <p:tag name="ARTICULATE_SLIDE_NAV" val="23"/>
</p:tagLst>
</file>

<file path=ppt/tags/tag7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4104f7d1-6c1f-433f-b89b-244a57e63fdb"/>
  <p:tag name="AUDIO_ID" val="260"/>
  <p:tag name="ELAPSEDTIME" val="10.5"/>
  <p:tag name="ANNOTATION_COUNT" val="0"/>
  <p:tag name="ARTICULATE_SLIDE_PAUSE" val="1"/>
  <p:tag name="ARTICULATE_NAV_LEVEL" val="1"/>
  <p:tag name="ARTICULATE_PLAYLIST_ID" val="-1"/>
  <p:tag name="ARTICULATE_LOCK_SLIDE" val="0"/>
  <p:tag name="ARTICULATE_SLIDE_NAV" val="4"/>
</p:tagLst>
</file>

<file path=ppt/tags/tag80.xml><?xml version="1.0" encoding="utf-8"?>
<p:tagLst xmlns:a="http://schemas.openxmlformats.org/drawingml/2006/main" xmlns:r="http://schemas.openxmlformats.org/officeDocument/2006/relationships" xmlns:p="http://schemas.openxmlformats.org/presentationml/2006/main">
  <p:tag name="ANNOTATION_COUNT" val="0"/>
  <p:tag name="ARTICULATE_SLIDE_GUID" val="d1117274-7e35-4ebe-949e-6962132c2d6a"/>
  <p:tag name="AUDIO_ID" val="285"/>
  <p:tag name="ELAPSEDTIME" val="8.6"/>
  <p:tag name="ARTICULATE_SLIDE_PAUSE" val="1"/>
  <p:tag name="ARTICULATE_NAV_LEVEL" val="1"/>
  <p:tag name="ARTICULATE_PLAYLIST_ID" val="-1"/>
  <p:tag name="ARTICULATE_LOCK_SLIDE" val="0"/>
  <p:tag name="ARTICULATE_SLIDE_NAV" val="24"/>
</p:tagLst>
</file>

<file path=ppt/tags/tag8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82.xml><?xml version="1.0" encoding="utf-8"?>
<p:tagLst xmlns:a="http://schemas.openxmlformats.org/drawingml/2006/main" xmlns:r="http://schemas.openxmlformats.org/officeDocument/2006/relationships" xmlns:p="http://schemas.openxmlformats.org/presentationml/2006/main">
  <p:tag name="AUDIO_ID" val="290"/>
  <p:tag name="ELAPSEDTIME" val="21.4"/>
  <p:tag name="ANNOTATION_COUNT" val="0"/>
  <p:tag name="ARTICULATE_SLIDE_GUID" val="6060b2e3-dbcc-46e3-9778-a8e46e4eca5f"/>
  <p:tag name="ARTICULATE_SLIDE_PAUSE" val="1"/>
  <p:tag name="ARTICULATE_NAV_LEVEL" val="1"/>
  <p:tag name="ARTICULATE_PLAYLIST_ID" val="-1"/>
  <p:tag name="ARTICULATE_LOCK_SLIDE" val="0"/>
  <p:tag name="ARTICULATE_SLIDE_NAV" val="25"/>
</p:tagLst>
</file>

<file path=ppt/tags/tag8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B488K33z_files\slide0001_image001.jpg"/>
</p:tagLst>
</file>

<file path=ppt/tags/tag8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85.xml><?xml version="1.0" encoding="utf-8"?>
<p:tagLst xmlns:a="http://schemas.openxmlformats.org/drawingml/2006/main" xmlns:r="http://schemas.openxmlformats.org/officeDocument/2006/relationships" xmlns:p="http://schemas.openxmlformats.org/presentationml/2006/main">
  <p:tag name="ARTICULATE_SLIDE_GUID" val="cfbc5080-dfe6-4253-9382-25ac08da02c0"/>
  <p:tag name="ARTICULATE_SLIDE_PAUSE" val="1"/>
  <p:tag name="ARTICULATE_NAV_LEVEL" val="1"/>
  <p:tag name="ARTICULATE_PLAYLIST_ID" val="-1"/>
  <p:tag name="ARTICULATE_LOCK_SLIDE" val="0"/>
  <p:tag name="AUDIO_ID" val="281"/>
  <p:tag name="ELAPSEDTIME" val="18.2"/>
  <p:tag name="ANNOTATION_COUNT" val="0"/>
  <p:tag name="ARTICULATE_SLIDE_NAV" val="26"/>
</p:tagLst>
</file>

<file path=ppt/tags/tag8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Eu81NGyC_files\slide0001_image001.jpg"/>
</p:tagLst>
</file>

<file path=ppt/tags/tag8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ONM5Sh9g_files\slide0001_image001.jpg"/>
</p:tagLst>
</file>

<file path=ppt/tags/tag8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89.xml><?xml version="1.0" encoding="utf-8"?>
<p:tagLst xmlns:a="http://schemas.openxmlformats.org/drawingml/2006/main" xmlns:r="http://schemas.openxmlformats.org/officeDocument/2006/relationships" xmlns:p="http://schemas.openxmlformats.org/presentationml/2006/main">
  <p:tag name="ANNOTATION_COUNT" val="0"/>
  <p:tag name="ARTICULATE_SLIDE_GUID" val="69c63a9b-6aaf-47b1-b961-44e37a69e001"/>
  <p:tag name="AUDIO_ID" val="287"/>
  <p:tag name="ELAPSEDTIME" val="5.2"/>
  <p:tag name="ARTICULATE_SLIDE_PAUSE" val="1"/>
  <p:tag name="ARTICULATE_NAV_LEVEL" val="1"/>
  <p:tag name="ARTICULATE_PLAYLIST_ID" val="-1"/>
  <p:tag name="ARTICULATE_LOCK_SLIDE" val="0"/>
  <p:tag name="ARTICULATE_SLIDE_NAV" val="27"/>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QrApl7rj_files\slide0001_image001.jpg"/>
</p:tagLst>
</file>

<file path=ppt/tags/tag9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93.xml><?xml version="1.0" encoding="utf-8"?>
<p:tagLst xmlns:a="http://schemas.openxmlformats.org/drawingml/2006/main" xmlns:r="http://schemas.openxmlformats.org/officeDocument/2006/relationships" xmlns:p="http://schemas.openxmlformats.org/presentationml/2006/main">
  <p:tag name="ANNOTATION_COUNT" val="0"/>
  <p:tag name="ARTICULATE_SLIDE_GUID" val="4ace5d20-95c0-4bd3-bbbc-f0e3fa3dfd5a"/>
  <p:tag name="AUDIO_ID" val="286"/>
  <p:tag name="ELAPSEDTIME" val="12.1"/>
  <p:tag name="ARTICULATE_SLIDE_PAUSE" val="1"/>
  <p:tag name="ARTICULATE_NAV_LEVEL" val="1"/>
  <p:tag name="ARTICULATE_PLAYLIST_ID" val="-1"/>
  <p:tag name="ARTICULATE_LOCK_SLIDE" val="0"/>
  <p:tag name="ARTICULATE_SLIDE_NAV" val="28"/>
</p:tagLst>
</file>

<file path=ppt/tags/tag9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SLZcyOoq_files\slide0001_image001.png"/>
</p:tagLst>
</file>

<file path=ppt/tags/tag9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4"/>
</p:tagLst>
</file>

<file path=ppt/tags/tag96.xml><?xml version="1.0" encoding="utf-8"?>
<p:tagLst xmlns:a="http://schemas.openxmlformats.org/drawingml/2006/main" xmlns:r="http://schemas.openxmlformats.org/officeDocument/2006/relationships" xmlns:p="http://schemas.openxmlformats.org/presentationml/2006/main">
  <p:tag name="ARTICULATE_SLIDE_GUID" val="c724bd5f-c734-4fbb-a161-5d81265f07ba"/>
  <p:tag name="ANNOTATION_COUNT" val="0"/>
  <p:tag name="AUDIO_ID" val="282"/>
  <p:tag name="ELAPSEDTIME" val="22.4"/>
  <p:tag name="ARTICULATE_SLIDE_PAUSE" val="1"/>
  <p:tag name="ARTICULATE_NAV_LEVEL" val="1"/>
  <p:tag name="ARTICULATE_PLAYLIST_ID" val="-1"/>
  <p:tag name="ARTICULATE_LOCK_SLIDE" val="0"/>
  <p:tag name="ARTICULATE_SLIDE_NAV" val="29"/>
</p:tagLst>
</file>

<file path=ppt/tags/tag9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zC1huNt5_files\slide0001_image001.jpg"/>
</p:tagLst>
</file>

<file path=ppt/tags/tag9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locd235\LOCALS~1\Temp\articulate\presenter\imgtemp\mYmvhdIO_files\slide0001_image001.jpg"/>
</p:tagLst>
</file>

<file path=ppt/theme/theme1.xml><?xml version="1.0" encoding="utf-8"?>
<a:theme xmlns:a="http://schemas.openxmlformats.org/drawingml/2006/main" name="Default Design">
  <a:themeElements>
    <a:clrScheme name="Custom 18">
      <a:dk1>
        <a:srgbClr val="001E36"/>
      </a:dk1>
      <a:lt1>
        <a:srgbClr val="FFFFFF"/>
      </a:lt1>
      <a:dk2>
        <a:srgbClr val="005595"/>
      </a:dk2>
      <a:lt2>
        <a:srgbClr val="FFE05B"/>
      </a:lt2>
      <a:accent1>
        <a:srgbClr val="FFFFFF"/>
      </a:accent1>
      <a:accent2>
        <a:srgbClr val="FF9900"/>
      </a:accent2>
      <a:accent3>
        <a:srgbClr val="AAB4C8"/>
      </a:accent3>
      <a:accent4>
        <a:srgbClr val="DADADA"/>
      </a:accent4>
      <a:accent5>
        <a:srgbClr val="FFFFFF"/>
      </a:accent5>
      <a:accent6>
        <a:srgbClr val="E78A00"/>
      </a:accent6>
      <a:hlink>
        <a:srgbClr val="C00000"/>
      </a:hlink>
      <a:folHlink>
        <a:srgbClr val="8B30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E6C"/>
        </a:dk1>
        <a:lt1>
          <a:srgbClr val="FFFFFF"/>
        </a:lt1>
        <a:dk2>
          <a:srgbClr val="005595"/>
        </a:dk2>
        <a:lt2>
          <a:srgbClr val="FFE05B"/>
        </a:lt2>
        <a:accent1>
          <a:srgbClr val="BBE0E3"/>
        </a:accent1>
        <a:accent2>
          <a:srgbClr val="333399"/>
        </a:accent2>
        <a:accent3>
          <a:srgbClr val="AAB4C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Default Design 14">
        <a:dk1>
          <a:srgbClr val="003E6C"/>
        </a:dk1>
        <a:lt1>
          <a:srgbClr val="FFFFFF"/>
        </a:lt1>
        <a:dk2>
          <a:srgbClr val="005595"/>
        </a:dk2>
        <a:lt2>
          <a:srgbClr val="FFE05B"/>
        </a:lt2>
        <a:accent1>
          <a:srgbClr val="0067B4"/>
        </a:accent1>
        <a:accent2>
          <a:srgbClr val="FF9900"/>
        </a:accent2>
        <a:accent3>
          <a:srgbClr val="AAB4C8"/>
        </a:accent3>
        <a:accent4>
          <a:srgbClr val="DADADA"/>
        </a:accent4>
        <a:accent5>
          <a:srgbClr val="AAB8D6"/>
        </a:accent5>
        <a:accent6>
          <a:srgbClr val="E78A00"/>
        </a:accent6>
        <a:hlink>
          <a:srgbClr val="CCFFFF"/>
        </a:hlink>
        <a:folHlink>
          <a:srgbClr val="DDDDDD"/>
        </a:folHlink>
      </a:clrScheme>
      <a:clrMap bg1="dk2" tx1="lt1" bg2="dk1" tx2="lt2" accent1="accent1" accent2="accent2" accent3="accent3" accent4="accent4" accent5="accent5" accent6="accent6" hlink="hlink" folHlink="folHlink"/>
    </a:extraClrScheme>
    <a:extraClrScheme>
      <a:clrScheme name="Default Design 15">
        <a:dk1>
          <a:srgbClr val="003E6C"/>
        </a:dk1>
        <a:lt1>
          <a:srgbClr val="FFFFFF"/>
        </a:lt1>
        <a:dk2>
          <a:srgbClr val="005595"/>
        </a:dk2>
        <a:lt2>
          <a:srgbClr val="FFE05B"/>
        </a:lt2>
        <a:accent1>
          <a:srgbClr val="FFFFFF"/>
        </a:accent1>
        <a:accent2>
          <a:srgbClr val="FF9900"/>
        </a:accent2>
        <a:accent3>
          <a:srgbClr val="AAB4C8"/>
        </a:accent3>
        <a:accent4>
          <a:srgbClr val="DADADA"/>
        </a:accent4>
        <a:accent5>
          <a:srgbClr val="FFFFFF"/>
        </a:accent5>
        <a:accent6>
          <a:srgbClr val="E78A00"/>
        </a:accent6>
        <a:hlink>
          <a:srgbClr val="CCFFFF"/>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1770</TotalTime>
  <Words>6317</Words>
  <Application>Microsoft Office PowerPoint</Application>
  <PresentationFormat>On-screen Show (4:3)</PresentationFormat>
  <Paragraphs>554</Paragraphs>
  <Slides>61</Slides>
  <Notes>60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Wingdings</vt:lpstr>
      <vt:lpstr>Calibri</vt:lpstr>
      <vt:lpstr>新細明體</vt:lpstr>
      <vt:lpstr>ＭＳ Ｐゴシック</vt:lpstr>
      <vt:lpstr>굴림</vt:lpstr>
      <vt:lpstr>Times New Roman</vt:lpstr>
      <vt:lpstr>Default Design</vt:lpstr>
      <vt:lpstr>PowerPoint Presentation</vt:lpstr>
      <vt:lpstr>PowerPoint Presentation</vt:lpstr>
      <vt:lpstr>PowerPoint Presentation</vt:lpstr>
      <vt:lpstr>Forklift accident statistics</vt:lpstr>
      <vt:lpstr>PowerPoint Presentation</vt:lpstr>
      <vt:lpstr>What is a powered industrial truck (P.I.T.)?</vt:lpstr>
      <vt:lpstr>Class 1 Electric Truck </vt:lpstr>
      <vt:lpstr>Class 2 Electric Truck</vt:lpstr>
      <vt:lpstr>Class 3 Hand Truck</vt:lpstr>
      <vt:lpstr>Class 4 Truck</vt:lpstr>
      <vt:lpstr>Class 5 Truck</vt:lpstr>
      <vt:lpstr>Class 6 Industrial Tractor Truck</vt:lpstr>
      <vt:lpstr>Class 7 Rough Terrain Truck</vt:lpstr>
      <vt:lpstr>PowerPoint Presentation</vt:lpstr>
      <vt:lpstr>These are not powered industrial trucks (forklifts).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must also have hands-on training on the specific truck you will operating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Michael Silverstein</Manager>
  <Company>WA State Dept. of Labor &amp; Industries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Operation of Forklifts</dc:title>
  <dc:subject>Forklifts - Customizable Training from L&amp;I</dc:subject>
  <dc:creator>Division of Occupational Safety &amp; Health (DOSH)</dc:creator>
  <cp:keywords>Forklifts PowerPoint, Forklift training slide show, Customizable Forklift training kit</cp:keywords>
  <cp:lastModifiedBy>Scott Lyman</cp:lastModifiedBy>
  <cp:revision>203</cp:revision>
  <dcterms:created xsi:type="dcterms:W3CDTF">2007-06-21T17:41:24Z</dcterms:created>
  <dcterms:modified xsi:type="dcterms:W3CDTF">2025-02-10T12:15:13Z</dcterms:modified>
  <cp:category>Training Kits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0008008e320000000000010243100207f6000400038000</vt:lpwstr>
  </property>
</Properties>
</file>